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1" r:id="rId2"/>
    <p:sldId id="381" r:id="rId3"/>
    <p:sldId id="351" r:id="rId4"/>
    <p:sldId id="372" r:id="rId5"/>
    <p:sldId id="382" r:id="rId6"/>
    <p:sldId id="383" r:id="rId7"/>
    <p:sldId id="267" r:id="rId8"/>
    <p:sldId id="380" r:id="rId9"/>
    <p:sldId id="268" r:id="rId10"/>
    <p:sldId id="269" r:id="rId11"/>
    <p:sldId id="358" r:id="rId12"/>
    <p:sldId id="359" r:id="rId13"/>
    <p:sldId id="363" r:id="rId14"/>
    <p:sldId id="273" r:id="rId15"/>
    <p:sldId id="357" r:id="rId16"/>
    <p:sldId id="274" r:id="rId17"/>
    <p:sldId id="369" r:id="rId18"/>
    <p:sldId id="365" r:id="rId19"/>
    <p:sldId id="366" r:id="rId20"/>
    <p:sldId id="374" r:id="rId21"/>
    <p:sldId id="375" r:id="rId22"/>
    <p:sldId id="356" r:id="rId23"/>
    <p:sldId id="384" r:id="rId24"/>
    <p:sldId id="385" r:id="rId25"/>
    <p:sldId id="370" r:id="rId26"/>
    <p:sldId id="371" r:id="rId27"/>
    <p:sldId id="338" r:id="rId28"/>
  </p:sldIdLst>
  <p:sldSz cx="9144000" cy="6858000" type="screen4x3"/>
  <p:notesSz cx="9926638" cy="6781800"/>
  <p:photoAlbum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kjk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>
      <p:cViewPr>
        <p:scale>
          <a:sx n="75" d="100"/>
          <a:sy n="75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julianna.takarabe\Desktop\Dados%20ap%20viva.xl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monitor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no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9.3596345510063031E-2"/>
          <c:y val="0.10502031207058862"/>
          <c:w val="0.89354220840549214"/>
          <c:h val="0.72017353906174031"/>
        </c:manualLayout>
      </c:layout>
      <c:barChart>
        <c:barDir val="col"/>
        <c:grouping val="clustered"/>
        <c:ser>
          <c:idx val="0"/>
          <c:order val="0"/>
          <c:tx>
            <c:strRef>
              <c:f>Plan6!$D$4</c:f>
              <c:strCache>
                <c:ptCount val="1"/>
                <c:pt idx="0">
                  <c:v>Masc %</c:v>
                </c:pt>
              </c:strCache>
            </c:strRef>
          </c:tx>
          <c:cat>
            <c:strRef>
              <c:f>Plan6!$A$5:$A$16</c:f>
              <c:strCache>
                <c:ptCount val="12"/>
                <c:pt idx="0">
                  <c:v>&lt; 1</c:v>
                </c:pt>
                <c:pt idx="1">
                  <c:v>1 a 4</c:v>
                </c:pt>
                <c:pt idx="2">
                  <c:v>5 a 9</c:v>
                </c:pt>
                <c:pt idx="3">
                  <c:v>10 a 14</c:v>
                </c:pt>
                <c:pt idx="4">
                  <c:v>15 a 19</c:v>
                </c:pt>
                <c:pt idx="5">
                  <c:v>20 a 29</c:v>
                </c:pt>
                <c:pt idx="6">
                  <c:v>30 a 39</c:v>
                </c:pt>
                <c:pt idx="7">
                  <c:v>40 a 49</c:v>
                </c:pt>
                <c:pt idx="8">
                  <c:v>50 a 59</c:v>
                </c:pt>
                <c:pt idx="9">
                  <c:v>60 a 69</c:v>
                </c:pt>
                <c:pt idx="10">
                  <c:v>70 a 79</c:v>
                </c:pt>
                <c:pt idx="11">
                  <c:v>&gt; 80</c:v>
                </c:pt>
              </c:strCache>
            </c:strRef>
          </c:cat>
          <c:val>
            <c:numRef>
              <c:f>Plan6!$D$5:$D$16</c:f>
              <c:numCache>
                <c:formatCode>0.0</c:formatCode>
                <c:ptCount val="12"/>
                <c:pt idx="0">
                  <c:v>1.9503482136179453</c:v>
                </c:pt>
                <c:pt idx="1">
                  <c:v>0.33849091301038742</c:v>
                </c:pt>
                <c:pt idx="2">
                  <c:v>0.21178778986638996</c:v>
                </c:pt>
                <c:pt idx="3">
                  <c:v>0.30734306190415478</c:v>
                </c:pt>
                <c:pt idx="4">
                  <c:v>1.3153367971386198</c:v>
                </c:pt>
                <c:pt idx="5">
                  <c:v>3.9901805079563419</c:v>
                </c:pt>
                <c:pt idx="6">
                  <c:v>3.935275821260606</c:v>
                </c:pt>
                <c:pt idx="7">
                  <c:v>5.4249174010021859</c:v>
                </c:pt>
                <c:pt idx="8">
                  <c:v>7.8790865056774395</c:v>
                </c:pt>
                <c:pt idx="9">
                  <c:v>9.4487094319036711</c:v>
                </c:pt>
                <c:pt idx="10">
                  <c:v>11.015076791771335</c:v>
                </c:pt>
                <c:pt idx="11">
                  <c:v>11.030034799364724</c:v>
                </c:pt>
              </c:numCache>
            </c:numRef>
          </c:val>
        </c:ser>
        <c:ser>
          <c:idx val="1"/>
          <c:order val="1"/>
          <c:tx>
            <c:strRef>
              <c:f>Plan6!$E$4</c:f>
              <c:strCache>
                <c:ptCount val="1"/>
                <c:pt idx="0">
                  <c:v>Fem %</c:v>
                </c:pt>
              </c:strCache>
            </c:strRef>
          </c:tx>
          <c:cat>
            <c:strRef>
              <c:f>Plan6!$A$5:$A$16</c:f>
              <c:strCache>
                <c:ptCount val="12"/>
                <c:pt idx="0">
                  <c:v>&lt; 1</c:v>
                </c:pt>
                <c:pt idx="1">
                  <c:v>1 a 4</c:v>
                </c:pt>
                <c:pt idx="2">
                  <c:v>5 a 9</c:v>
                </c:pt>
                <c:pt idx="3">
                  <c:v>10 a 14</c:v>
                </c:pt>
                <c:pt idx="4">
                  <c:v>15 a 19</c:v>
                </c:pt>
                <c:pt idx="5">
                  <c:v>20 a 29</c:v>
                </c:pt>
                <c:pt idx="6">
                  <c:v>30 a 39</c:v>
                </c:pt>
                <c:pt idx="7">
                  <c:v>40 a 49</c:v>
                </c:pt>
                <c:pt idx="8">
                  <c:v>50 a 59</c:v>
                </c:pt>
                <c:pt idx="9">
                  <c:v>60 a 69</c:v>
                </c:pt>
                <c:pt idx="10">
                  <c:v>70 a 79</c:v>
                </c:pt>
                <c:pt idx="11">
                  <c:v>&gt; 80</c:v>
                </c:pt>
              </c:strCache>
            </c:strRef>
          </c:cat>
          <c:val>
            <c:numRef>
              <c:f>Plan6!$E$5:$E$16</c:f>
              <c:numCache>
                <c:formatCode>0.0</c:formatCode>
                <c:ptCount val="12"/>
                <c:pt idx="0">
                  <c:v>1.5404988055590996</c:v>
                </c:pt>
                <c:pt idx="1">
                  <c:v>0.27795497639714439</c:v>
                </c:pt>
                <c:pt idx="2">
                  <c:v>0.15424345477182472</c:v>
                </c:pt>
                <c:pt idx="3">
                  <c:v>0.19594989947339056</c:v>
                </c:pt>
                <c:pt idx="4">
                  <c:v>0.35195311984443695</c:v>
                </c:pt>
                <c:pt idx="5">
                  <c:v>0.98986814956247771</c:v>
                </c:pt>
                <c:pt idx="6">
                  <c:v>1.5203494894480061</c:v>
                </c:pt>
                <c:pt idx="7">
                  <c:v>2.7928359942455643</c:v>
                </c:pt>
                <c:pt idx="8">
                  <c:v>4.5855971984531712</c:v>
                </c:pt>
                <c:pt idx="9">
                  <c:v>6.4311513706374308</c:v>
                </c:pt>
                <c:pt idx="10">
                  <c:v>9.2995692973695974</c:v>
                </c:pt>
                <c:pt idx="11">
                  <c:v>14.680668534951144</c:v>
                </c:pt>
              </c:numCache>
            </c:numRef>
          </c:val>
        </c:ser>
        <c:axId val="34528256"/>
        <c:axId val="34641408"/>
      </c:barChart>
      <c:catAx>
        <c:axId val="34528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Idade (anos)</a:t>
                </a:r>
              </a:p>
            </c:rich>
          </c:tx>
          <c:layout>
            <c:manualLayout>
              <c:xMode val="edge"/>
              <c:yMode val="edge"/>
              <c:x val="0.48346588097251447"/>
              <c:y val="0.92767196446091282"/>
            </c:manualLayout>
          </c:layout>
        </c:title>
        <c:tickLblPos val="nextTo"/>
        <c:txPr>
          <a:bodyPr/>
          <a:lstStyle/>
          <a:p>
            <a:pPr>
              <a:defRPr sz="1500" b="1"/>
            </a:pPr>
            <a:endParaRPr lang="pt-BR"/>
          </a:p>
        </c:txPr>
        <c:crossAx val="34641408"/>
        <c:crosses val="autoZero"/>
        <c:auto val="1"/>
        <c:lblAlgn val="ctr"/>
        <c:lblOffset val="100"/>
      </c:catAx>
      <c:valAx>
        <c:axId val="34641408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Óbitos (%)</a:t>
                </a:r>
              </a:p>
            </c:rich>
          </c:tx>
          <c:layout>
            <c:manualLayout>
              <c:xMode val="edge"/>
              <c:yMode val="edge"/>
              <c:x val="1.9035713545276872E-2"/>
              <c:y val="1.4364437706640197E-2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3452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206310874239398"/>
          <c:y val="2.5453395473639406E-2"/>
          <c:w val="0.27339789422873867"/>
          <c:h val="7.5716858282003863E-2"/>
        </c:manualLayout>
      </c:layout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0617240164530256"/>
          <c:y val="7.1057405037356774E-2"/>
          <c:w val="0.88062971236648435"/>
          <c:h val="0.65790645636609546"/>
        </c:manualLayout>
      </c:layout>
      <c:lineChart>
        <c:grouping val="standard"/>
        <c:ser>
          <c:idx val="0"/>
          <c:order val="0"/>
          <c:tx>
            <c:strRef>
              <c:f>padrão2010!$H$2</c:f>
              <c:strCache>
                <c:ptCount val="1"/>
                <c:pt idx="0">
                  <c:v>Grupo I</c:v>
                </c:pt>
              </c:strCache>
            </c:strRef>
          </c:tx>
          <c:spPr>
            <a:ln w="31750">
              <a:solidFill>
                <a:srgbClr val="0083E6"/>
              </a:solidFill>
            </a:ln>
          </c:spPr>
          <c:marker>
            <c:symbol val="none"/>
          </c:marker>
          <c:cat>
            <c:strRef>
              <c:f>padrão2010!$G$3:$G$22</c:f>
              <c:strCache>
                <c:ptCount val="20"/>
                <c:pt idx="0">
                  <c:v>&lt; 28 dias</c:v>
                </c:pt>
                <c:pt idx="1">
                  <c:v>1-11 meses</c:v>
                </c:pt>
                <c:pt idx="2">
                  <c:v>1-4 anos</c:v>
                </c:pt>
                <c:pt idx="3">
                  <c:v>5-9 anos</c:v>
                </c:pt>
                <c:pt idx="4">
                  <c:v>10-14 anos</c:v>
                </c:pt>
                <c:pt idx="5">
                  <c:v>15-19 anos</c:v>
                </c:pt>
                <c:pt idx="6">
                  <c:v>20-24 anos</c:v>
                </c:pt>
                <c:pt idx="7">
                  <c:v>25-29 anos</c:v>
                </c:pt>
                <c:pt idx="8">
                  <c:v>30-34 anos</c:v>
                </c:pt>
                <c:pt idx="9">
                  <c:v>35-39 anos</c:v>
                </c:pt>
                <c:pt idx="10">
                  <c:v>40-44 anos</c:v>
                </c:pt>
                <c:pt idx="11">
                  <c:v>45-49 anos</c:v>
                </c:pt>
                <c:pt idx="12">
                  <c:v>50-54 anos</c:v>
                </c:pt>
                <c:pt idx="13">
                  <c:v>55-59 anos</c:v>
                </c:pt>
                <c:pt idx="14">
                  <c:v>60-64 anos</c:v>
                </c:pt>
                <c:pt idx="15">
                  <c:v>65-69 anos</c:v>
                </c:pt>
                <c:pt idx="16">
                  <c:v>70-74 anos</c:v>
                </c:pt>
                <c:pt idx="17">
                  <c:v>75-79 anos</c:v>
                </c:pt>
                <c:pt idx="18">
                  <c:v>80-84 anos</c:v>
                </c:pt>
                <c:pt idx="19">
                  <c:v>≥85 anos</c:v>
                </c:pt>
              </c:strCache>
            </c:strRef>
          </c:cat>
          <c:val>
            <c:numRef>
              <c:f>padrão2010!$H$3:$H$22</c:f>
              <c:numCache>
                <c:formatCode>0.00</c:formatCode>
                <c:ptCount val="20"/>
                <c:pt idx="0">
                  <c:v>0.81793868232224398</c:v>
                </c:pt>
                <c:pt idx="1">
                  <c:v>0.64516129032258873</c:v>
                </c:pt>
                <c:pt idx="2">
                  <c:v>0.42235231506120635</c:v>
                </c:pt>
                <c:pt idx="3">
                  <c:v>0.1698279664755179</c:v>
                </c:pt>
                <c:pt idx="4">
                  <c:v>0.11444141689373194</c:v>
                </c:pt>
                <c:pt idx="5">
                  <c:v>3.4727045422975826E-2</c:v>
                </c:pt>
                <c:pt idx="6">
                  <c:v>4.1564681352551924E-2</c:v>
                </c:pt>
                <c:pt idx="7">
                  <c:v>7.2236122694838312E-2</c:v>
                </c:pt>
                <c:pt idx="8">
                  <c:v>0.10906113011224106</c:v>
                </c:pt>
                <c:pt idx="9">
                  <c:v>0.12994538114462426</c:v>
                </c:pt>
                <c:pt idx="10">
                  <c:v>0.13406758844736918</c:v>
                </c:pt>
                <c:pt idx="11">
                  <c:v>0.12221375500095408</c:v>
                </c:pt>
                <c:pt idx="12">
                  <c:v>0.104787151099329</c:v>
                </c:pt>
                <c:pt idx="13">
                  <c:v>9.2113863282922703E-2</c:v>
                </c:pt>
                <c:pt idx="14">
                  <c:v>8.1306722601815082E-2</c:v>
                </c:pt>
                <c:pt idx="15">
                  <c:v>8.2034185728325604E-2</c:v>
                </c:pt>
                <c:pt idx="16">
                  <c:v>8.8689866939612325E-2</c:v>
                </c:pt>
                <c:pt idx="17">
                  <c:v>9.7393572298769701E-2</c:v>
                </c:pt>
                <c:pt idx="18">
                  <c:v>0.11342345773038802</c:v>
                </c:pt>
                <c:pt idx="19">
                  <c:v>0.15143757079241218</c:v>
                </c:pt>
              </c:numCache>
            </c:numRef>
          </c:val>
        </c:ser>
        <c:ser>
          <c:idx val="1"/>
          <c:order val="1"/>
          <c:tx>
            <c:strRef>
              <c:f>padrão2010!$I$2</c:f>
              <c:strCache>
                <c:ptCount val="1"/>
                <c:pt idx="0">
                  <c:v>Grupo II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padrão2010!$G$3:$G$22</c:f>
              <c:strCache>
                <c:ptCount val="20"/>
                <c:pt idx="0">
                  <c:v>&lt; 28 dias</c:v>
                </c:pt>
                <c:pt idx="1">
                  <c:v>1-11 meses</c:v>
                </c:pt>
                <c:pt idx="2">
                  <c:v>1-4 anos</c:v>
                </c:pt>
                <c:pt idx="3">
                  <c:v>5-9 anos</c:v>
                </c:pt>
                <c:pt idx="4">
                  <c:v>10-14 anos</c:v>
                </c:pt>
                <c:pt idx="5">
                  <c:v>15-19 anos</c:v>
                </c:pt>
                <c:pt idx="6">
                  <c:v>20-24 anos</c:v>
                </c:pt>
                <c:pt idx="7">
                  <c:v>25-29 anos</c:v>
                </c:pt>
                <c:pt idx="8">
                  <c:v>30-34 anos</c:v>
                </c:pt>
                <c:pt idx="9">
                  <c:v>35-39 anos</c:v>
                </c:pt>
                <c:pt idx="10">
                  <c:v>40-44 anos</c:v>
                </c:pt>
                <c:pt idx="11">
                  <c:v>45-49 anos</c:v>
                </c:pt>
                <c:pt idx="12">
                  <c:v>50-54 anos</c:v>
                </c:pt>
                <c:pt idx="13">
                  <c:v>55-59 anos</c:v>
                </c:pt>
                <c:pt idx="14">
                  <c:v>60-64 anos</c:v>
                </c:pt>
                <c:pt idx="15">
                  <c:v>65-69 anos</c:v>
                </c:pt>
                <c:pt idx="16">
                  <c:v>70-74 anos</c:v>
                </c:pt>
                <c:pt idx="17">
                  <c:v>75-79 anos</c:v>
                </c:pt>
                <c:pt idx="18">
                  <c:v>80-84 anos</c:v>
                </c:pt>
                <c:pt idx="19">
                  <c:v>≥85 anos</c:v>
                </c:pt>
              </c:strCache>
            </c:strRef>
          </c:cat>
          <c:val>
            <c:numRef>
              <c:f>padrão2010!$I$3:$I$22</c:f>
              <c:numCache>
                <c:formatCode>0.00</c:formatCode>
                <c:ptCount val="20"/>
                <c:pt idx="0">
                  <c:v>0.17749510763209625</c:v>
                </c:pt>
                <c:pt idx="1">
                  <c:v>0.31612903225806521</c:v>
                </c:pt>
                <c:pt idx="2">
                  <c:v>0.42394890899415144</c:v>
                </c:pt>
                <c:pt idx="3">
                  <c:v>0.44419938244375778</c:v>
                </c:pt>
                <c:pt idx="4">
                  <c:v>0.35906751438087037</c:v>
                </c:pt>
                <c:pt idx="5">
                  <c:v>0.13078205306292712</c:v>
                </c:pt>
                <c:pt idx="6">
                  <c:v>0.11526606835282402</c:v>
                </c:pt>
                <c:pt idx="7">
                  <c:v>0.17074413863404711</c:v>
                </c:pt>
                <c:pt idx="8">
                  <c:v>0.26022448094802297</c:v>
                </c:pt>
                <c:pt idx="9">
                  <c:v>0.38233198765138898</c:v>
                </c:pt>
                <c:pt idx="10">
                  <c:v>0.51768947347570171</c:v>
                </c:pt>
                <c:pt idx="11">
                  <c:v>0.64167777989459174</c:v>
                </c:pt>
                <c:pt idx="12">
                  <c:v>0.73740838920941798</c:v>
                </c:pt>
                <c:pt idx="13">
                  <c:v>0.79947711239830144</c:v>
                </c:pt>
                <c:pt idx="14">
                  <c:v>0.84253701896118505</c:v>
                </c:pt>
                <c:pt idx="15">
                  <c:v>0.8629294895265327</c:v>
                </c:pt>
                <c:pt idx="16">
                  <c:v>0.86973729102695296</c:v>
                </c:pt>
                <c:pt idx="17">
                  <c:v>0.86504572830693804</c:v>
                </c:pt>
                <c:pt idx="18">
                  <c:v>0.85443640517897901</c:v>
                </c:pt>
                <c:pt idx="19">
                  <c:v>0.789694176790951</c:v>
                </c:pt>
              </c:numCache>
            </c:numRef>
          </c:val>
        </c:ser>
        <c:ser>
          <c:idx val="2"/>
          <c:order val="2"/>
          <c:tx>
            <c:strRef>
              <c:f>padrão2010!$J$2</c:f>
              <c:strCache>
                <c:ptCount val="1"/>
                <c:pt idx="0">
                  <c:v>Grupo III</c:v>
                </c:pt>
              </c:strCache>
            </c:strRef>
          </c:tx>
          <c:spPr>
            <a:ln w="31750" cmpd="sng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padrão2010!$G$3:$G$22</c:f>
              <c:strCache>
                <c:ptCount val="20"/>
                <c:pt idx="0">
                  <c:v>&lt; 28 dias</c:v>
                </c:pt>
                <c:pt idx="1">
                  <c:v>1-11 meses</c:v>
                </c:pt>
                <c:pt idx="2">
                  <c:v>1-4 anos</c:v>
                </c:pt>
                <c:pt idx="3">
                  <c:v>5-9 anos</c:v>
                </c:pt>
                <c:pt idx="4">
                  <c:v>10-14 anos</c:v>
                </c:pt>
                <c:pt idx="5">
                  <c:v>15-19 anos</c:v>
                </c:pt>
                <c:pt idx="6">
                  <c:v>20-24 anos</c:v>
                </c:pt>
                <c:pt idx="7">
                  <c:v>25-29 anos</c:v>
                </c:pt>
                <c:pt idx="8">
                  <c:v>30-34 anos</c:v>
                </c:pt>
                <c:pt idx="9">
                  <c:v>35-39 anos</c:v>
                </c:pt>
                <c:pt idx="10">
                  <c:v>40-44 anos</c:v>
                </c:pt>
                <c:pt idx="11">
                  <c:v>45-49 anos</c:v>
                </c:pt>
                <c:pt idx="12">
                  <c:v>50-54 anos</c:v>
                </c:pt>
                <c:pt idx="13">
                  <c:v>55-59 anos</c:v>
                </c:pt>
                <c:pt idx="14">
                  <c:v>60-64 anos</c:v>
                </c:pt>
                <c:pt idx="15">
                  <c:v>65-69 anos</c:v>
                </c:pt>
                <c:pt idx="16">
                  <c:v>70-74 anos</c:v>
                </c:pt>
                <c:pt idx="17">
                  <c:v>75-79 anos</c:v>
                </c:pt>
                <c:pt idx="18">
                  <c:v>80-84 anos</c:v>
                </c:pt>
                <c:pt idx="19">
                  <c:v>≥85 anos</c:v>
                </c:pt>
              </c:strCache>
            </c:strRef>
          </c:cat>
          <c:val>
            <c:numRef>
              <c:f>padrão2010!$J$3:$J$22</c:f>
              <c:numCache>
                <c:formatCode>0.00</c:formatCode>
                <c:ptCount val="20"/>
                <c:pt idx="0">
                  <c:v>4.566210045662167E-3</c:v>
                </c:pt>
                <c:pt idx="1">
                  <c:v>3.8709677419355326E-2</c:v>
                </c:pt>
                <c:pt idx="2">
                  <c:v>0.15369877594465089</c:v>
                </c:pt>
                <c:pt idx="3">
                  <c:v>0.38597265108072837</c:v>
                </c:pt>
                <c:pt idx="4">
                  <c:v>0.52649106872540097</c:v>
                </c:pt>
                <c:pt idx="5">
                  <c:v>0.83449090151410443</c:v>
                </c:pt>
                <c:pt idx="6">
                  <c:v>0.84316925029462542</c:v>
                </c:pt>
                <c:pt idx="7">
                  <c:v>0.75701973867112171</c:v>
                </c:pt>
                <c:pt idx="8">
                  <c:v>0.63071438893973697</c:v>
                </c:pt>
                <c:pt idx="9">
                  <c:v>0.48772263120399223</c:v>
                </c:pt>
                <c:pt idx="10">
                  <c:v>0.34824293807693779</c:v>
                </c:pt>
                <c:pt idx="11">
                  <c:v>0.23610846510446612</c:v>
                </c:pt>
                <c:pt idx="12">
                  <c:v>0.15780445969125412</c:v>
                </c:pt>
                <c:pt idx="13">
                  <c:v>0.10840902431878099</c:v>
                </c:pt>
                <c:pt idx="14">
                  <c:v>7.6156258437000302E-2</c:v>
                </c:pt>
                <c:pt idx="15">
                  <c:v>5.5036324745149461E-2</c:v>
                </c:pt>
                <c:pt idx="16">
                  <c:v>4.1572842033435697E-2</c:v>
                </c:pt>
                <c:pt idx="17">
                  <c:v>3.7560699394292983E-2</c:v>
                </c:pt>
                <c:pt idx="18">
                  <c:v>3.2140137090632098E-2</c:v>
                </c:pt>
                <c:pt idx="19">
                  <c:v>5.8868252416639497E-2</c:v>
                </c:pt>
              </c:numCache>
            </c:numRef>
          </c:val>
        </c:ser>
        <c:marker val="1"/>
        <c:axId val="34070528"/>
        <c:axId val="34072064"/>
      </c:lineChart>
      <c:catAx>
        <c:axId val="3407052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400" b="1"/>
            </a:pPr>
            <a:endParaRPr lang="pt-BR"/>
          </a:p>
        </c:txPr>
        <c:crossAx val="34072064"/>
        <c:crosses val="autoZero"/>
        <c:auto val="1"/>
        <c:lblAlgn val="ctr"/>
        <c:lblOffset val="100"/>
      </c:catAx>
      <c:valAx>
        <c:axId val="34072064"/>
        <c:scaling>
          <c:orientation val="minMax"/>
          <c:max val="1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Óbitos</a:t>
                </a:r>
                <a:r>
                  <a:rPr lang="en-US" sz="1600" baseline="0"/>
                  <a:t> (unidade por faixa etária)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1.1757951459334219E-2"/>
              <c:y val="0.17006827687693299"/>
            </c:manualLayout>
          </c:layout>
        </c:title>
        <c:numFmt formatCode="0.0" sourceLinked="0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34070528"/>
        <c:crosses val="autoZero"/>
        <c:crossBetween val="between"/>
        <c:majorUnit val="0.2"/>
      </c:valAx>
    </c:plotArea>
    <c:plotVisOnly val="1"/>
    <c:dispBlanksAs val="gap"/>
  </c:chart>
  <c:spPr>
    <a:solidFill>
      <a:schemeClr val="bg1"/>
    </a:solidFill>
    <a:ln>
      <a:solidFill>
        <a:schemeClr val="bg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3843127559752022"/>
          <c:y val="0.10575585103847376"/>
          <c:w val="0.86038230918480452"/>
          <c:h val="0.59791404831859529"/>
        </c:manualLayout>
      </c:layout>
      <c:barChart>
        <c:barDir val="col"/>
        <c:grouping val="clustered"/>
        <c:ser>
          <c:idx val="0"/>
          <c:order val="0"/>
          <c:tx>
            <c:strRef>
              <c:f>'[Gráfico no Microsoft Office PowerPoint]A16453010_1_184_140'!$C$5</c:f>
              <c:strCache>
                <c:ptCount val="1"/>
                <c:pt idx="0">
                  <c:v>Masc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'[Gráfico no Microsoft Office PowerPoint]A16453010_1_184_140'!$B$6:$B$10</c:f>
              <c:strCache>
                <c:ptCount val="5"/>
                <c:pt idx="0">
                  <c:v>Lesões, 
envenenamento 
e outras conseq 
causas externas</c:v>
                </c:pt>
                <c:pt idx="1">
                  <c:v>Aparelho digestivo</c:v>
                </c:pt>
                <c:pt idx="2">
                  <c:v>Aparelho circulatório</c:v>
                </c:pt>
                <c:pt idx="3">
                  <c:v>Algumas doenças infecciosas e parasitárias</c:v>
                </c:pt>
                <c:pt idx="4">
                  <c:v>Aparelho respiratório</c:v>
                </c:pt>
              </c:strCache>
            </c:strRef>
          </c:cat>
          <c:val>
            <c:numRef>
              <c:f>'[Gráfico no Microsoft Office PowerPoint]A16453010_1_184_140'!$C$6:$C$10</c:f>
              <c:numCache>
                <c:formatCode>General</c:formatCode>
                <c:ptCount val="5"/>
                <c:pt idx="0">
                  <c:v>449060</c:v>
                </c:pt>
                <c:pt idx="1">
                  <c:v>290559</c:v>
                </c:pt>
                <c:pt idx="2">
                  <c:v>233991</c:v>
                </c:pt>
                <c:pt idx="3">
                  <c:v>175113</c:v>
                </c:pt>
                <c:pt idx="4">
                  <c:v>168860</c:v>
                </c:pt>
              </c:numCache>
            </c:numRef>
          </c:val>
        </c:ser>
        <c:ser>
          <c:idx val="1"/>
          <c:order val="1"/>
          <c:tx>
            <c:strRef>
              <c:f>'[Gráfico no Microsoft Office PowerPoint]A16453010_1_184_140'!$D$5</c:f>
              <c:strCache>
                <c:ptCount val="1"/>
                <c:pt idx="0">
                  <c:v>Fem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'[Gráfico no Microsoft Office PowerPoint]A16453010_1_184_140'!$B$6:$B$10</c:f>
              <c:strCache>
                <c:ptCount val="5"/>
                <c:pt idx="0">
                  <c:v>Lesões, 
envenenamento 
e outras conseq 
causas externas</c:v>
                </c:pt>
                <c:pt idx="1">
                  <c:v>Aparelho digestivo</c:v>
                </c:pt>
                <c:pt idx="2">
                  <c:v>Aparelho circulatório</c:v>
                </c:pt>
                <c:pt idx="3">
                  <c:v>Algumas doenças infecciosas e parasitárias</c:v>
                </c:pt>
                <c:pt idx="4">
                  <c:v>Aparelho respiratório</c:v>
                </c:pt>
              </c:strCache>
            </c:strRef>
          </c:cat>
          <c:val>
            <c:numRef>
              <c:f>'[Gráfico no Microsoft Office PowerPoint]A16453010_1_184_140'!$D$6:$D$10</c:f>
              <c:numCache>
                <c:formatCode>General</c:formatCode>
                <c:ptCount val="5"/>
                <c:pt idx="0">
                  <c:v>138516</c:v>
                </c:pt>
                <c:pt idx="1">
                  <c:v>303672</c:v>
                </c:pt>
                <c:pt idx="2">
                  <c:v>249853</c:v>
                </c:pt>
                <c:pt idx="3">
                  <c:v>157789</c:v>
                </c:pt>
                <c:pt idx="4">
                  <c:v>164773</c:v>
                </c:pt>
              </c:numCache>
            </c:numRef>
          </c:val>
        </c:ser>
        <c:axId val="34677120"/>
        <c:axId val="34678656"/>
      </c:barChart>
      <c:catAx>
        <c:axId val="34677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34678656"/>
        <c:crosses val="autoZero"/>
        <c:auto val="1"/>
        <c:lblAlgn val="ctr"/>
        <c:lblOffset val="100"/>
      </c:catAx>
      <c:valAx>
        <c:axId val="3467865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34677120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46750746194520848"/>
          <c:y val="0.11947271608796289"/>
          <c:w val="0.26172281247953411"/>
          <c:h val="8.1417185776059997E-2"/>
        </c:manualLayout>
      </c:layout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</c:chart>
  <c:spPr>
    <a:solidFill>
      <a:prstClr val="white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0746333178940867"/>
          <c:y val="4.1408004905457471E-2"/>
          <c:w val="0.8745939269515004"/>
          <c:h val="0.47675883879505027"/>
        </c:manualLayout>
      </c:layout>
      <c:barChart>
        <c:barDir val="col"/>
        <c:grouping val="clustered"/>
        <c:ser>
          <c:idx val="0"/>
          <c:order val="0"/>
          <c:tx>
            <c:strRef>
              <c:f>'[Gráfico no Microsoft Office PowerPoint]A16325510_1_184_140'!$C$5</c:f>
              <c:strCache>
                <c:ptCount val="1"/>
                <c:pt idx="0">
                  <c:v>Masc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cat>
            <c:strRef>
              <c:f>'[Gráfico no Microsoft Office PowerPoint]A16325510_1_184_140'!$B$6:$B$13</c:f>
              <c:strCache>
                <c:ptCount val="8"/>
                <c:pt idx="0">
                  <c:v>Causas externas 
de lesões acident</c:v>
                </c:pt>
                <c:pt idx="1">
                  <c:v>Acidentes de transporte</c:v>
                </c:pt>
                <c:pt idx="2">
                  <c:v>Agressões</c:v>
                </c:pt>
                <c:pt idx="3">
                  <c:v>Eventos / 
intenção indeterminada</c:v>
                </c:pt>
                <c:pt idx="4">
                  <c:v>Complic assistência 
médica e cirúrgica</c:v>
                </c:pt>
                <c:pt idx="5">
                  <c:v>Seqüelas de causas externas</c:v>
                </c:pt>
                <c:pt idx="6">
                  <c:v>Lesões autoprovocadas
 volunt.</c:v>
                </c:pt>
                <c:pt idx="7">
                  <c:v>Fatores suplem relac outras causas</c:v>
                </c:pt>
              </c:strCache>
            </c:strRef>
          </c:cat>
          <c:val>
            <c:numRef>
              <c:f>'[Gráfico no Microsoft Office PowerPoint]A16325510_1_184_140'!$C$6:$C$13</c:f>
              <c:numCache>
                <c:formatCode>General</c:formatCode>
                <c:ptCount val="8"/>
                <c:pt idx="0">
                  <c:v>263797</c:v>
                </c:pt>
                <c:pt idx="1">
                  <c:v>100183</c:v>
                </c:pt>
                <c:pt idx="2">
                  <c:v>30478</c:v>
                </c:pt>
                <c:pt idx="3">
                  <c:v>22192</c:v>
                </c:pt>
                <c:pt idx="4">
                  <c:v>13250</c:v>
                </c:pt>
                <c:pt idx="5">
                  <c:v>12299</c:v>
                </c:pt>
                <c:pt idx="6">
                  <c:v>3967</c:v>
                </c:pt>
                <c:pt idx="7">
                  <c:v>2228</c:v>
                </c:pt>
              </c:numCache>
            </c:numRef>
          </c:val>
        </c:ser>
        <c:ser>
          <c:idx val="1"/>
          <c:order val="1"/>
          <c:tx>
            <c:strRef>
              <c:f>'[Gráfico no Microsoft Office PowerPoint]A16325510_1_184_140'!$D$5</c:f>
              <c:strCache>
                <c:ptCount val="1"/>
                <c:pt idx="0">
                  <c:v>Fem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'[Gráfico no Microsoft Office PowerPoint]A16325510_1_184_140'!$B$6:$B$13</c:f>
              <c:strCache>
                <c:ptCount val="8"/>
                <c:pt idx="0">
                  <c:v>Causas externas 
de lesões acident</c:v>
                </c:pt>
                <c:pt idx="1">
                  <c:v>Acidentes de transporte</c:v>
                </c:pt>
                <c:pt idx="2">
                  <c:v>Agressões</c:v>
                </c:pt>
                <c:pt idx="3">
                  <c:v>Eventos / 
intenção indeterminada</c:v>
                </c:pt>
                <c:pt idx="4">
                  <c:v>Complic assistência 
médica e cirúrgica</c:v>
                </c:pt>
                <c:pt idx="5">
                  <c:v>Seqüelas de causas externas</c:v>
                </c:pt>
                <c:pt idx="6">
                  <c:v>Lesões autoprovocadas
 volunt.</c:v>
                </c:pt>
                <c:pt idx="7">
                  <c:v>Fatores suplem relac outras causas</c:v>
                </c:pt>
              </c:strCache>
            </c:strRef>
          </c:cat>
          <c:val>
            <c:numRef>
              <c:f>'[Gráfico no Microsoft Office PowerPoint]A16325510_1_184_140'!$D$6:$D$13</c:f>
              <c:numCache>
                <c:formatCode>General</c:formatCode>
                <c:ptCount val="8"/>
                <c:pt idx="0">
                  <c:v>86833</c:v>
                </c:pt>
                <c:pt idx="1">
                  <c:v>23286</c:v>
                </c:pt>
                <c:pt idx="2">
                  <c:v>5496</c:v>
                </c:pt>
                <c:pt idx="3">
                  <c:v>7050</c:v>
                </c:pt>
                <c:pt idx="4">
                  <c:v>8551</c:v>
                </c:pt>
                <c:pt idx="5">
                  <c:v>4250</c:v>
                </c:pt>
                <c:pt idx="6">
                  <c:v>2469</c:v>
                </c:pt>
                <c:pt idx="7">
                  <c:v>476</c:v>
                </c:pt>
              </c:numCache>
            </c:numRef>
          </c:val>
        </c:ser>
        <c:axId val="34790016"/>
        <c:axId val="34795904"/>
      </c:barChart>
      <c:catAx>
        <c:axId val="34790016"/>
        <c:scaling>
          <c:orientation val="minMax"/>
        </c:scaling>
        <c:axPos val="b"/>
        <c:tickLblPos val="nextTo"/>
        <c:txPr>
          <a:bodyPr rot="-5400000" vert="horz" anchor="ctr" anchorCtr="0"/>
          <a:lstStyle/>
          <a:p>
            <a:pPr>
              <a:defRPr sz="1400"/>
            </a:pPr>
            <a:endParaRPr lang="pt-BR"/>
          </a:p>
        </c:txPr>
        <c:crossAx val="34795904"/>
        <c:crosses val="autoZero"/>
        <c:auto val="1"/>
        <c:lblAlgn val="ctr"/>
        <c:lblOffset val="100"/>
      </c:catAx>
      <c:valAx>
        <c:axId val="347959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3479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722948979549254"/>
          <c:y val="0.12300058704558671"/>
          <c:w val="0.25111709208050109"/>
          <c:h val="5.2832928118191562E-2"/>
        </c:manualLayout>
      </c:layout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</c:chart>
  <c:txPr>
    <a:bodyPr/>
    <a:lstStyle/>
    <a:p>
      <a:pPr>
        <a:defRPr b="1"/>
      </a:pPr>
      <a:endParaRPr lang="pt-BR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28T22:09:49.812" idx="1">
    <p:pos x="4458" y="302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E5656F3-1F3E-4B22-B4B6-7FBD475EA142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40488"/>
            <a:ext cx="43005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4048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598163-0F57-4AD3-A628-90E17004D9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7AA1FDC-ECD7-4D53-9F9F-279E0D8F9781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1038"/>
            <a:ext cx="7942262" cy="30527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42075"/>
            <a:ext cx="43021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42075"/>
            <a:ext cx="43021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3D189C-21D2-473F-9E5C-C1F15C5188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55484-EF78-4EB8-8F42-0535E918516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AC6D-AC9A-4A5D-B6F6-C29738F1ED42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F58FA-8808-4712-AF10-DE8C4D7679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8AFC2-EBA3-4711-868B-BB728AF51271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E5A6-C21F-41C1-AC0D-4B59B2901F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71DC-E793-41A3-9B8D-93C162F81529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5F54-CF08-419B-B189-40261751E6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B1174-EE89-4BC6-AE9F-BE6B5BDEEC6B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203DD-777A-4B1F-A95D-694A826095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2B44-DDBF-43AE-8A99-C6853BD1BE88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3D13-5C0E-4AAF-BD1C-D512E6EF09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103F0-CA0F-4CC6-A4C5-DEB0A970281D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B3B6-8E01-4CCC-8BB4-71F6B4BA5E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0ECEF-658D-4873-A793-034E5B984F9D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A0C4F-03EC-4414-8426-CCBE35BAE5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D32B-642E-474A-95BA-103722F53F02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65D6-9163-4D11-A542-9D0502BC01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0AD0-AA4A-4AD8-BF4F-39BAD7B765D5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31A6-5245-4B8A-8E6B-6580C083F6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BFD6-FD88-4D8D-A90C-5745EBF2185A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D64E-E2B1-4F72-878C-C68787F3E1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3581-0B8A-4D1A-8EAD-45BEEDCDE6CC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9958-7CBC-4CC0-A53C-AF0741B5A4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AD3A3D-E9A5-4D17-93B7-70D2054BDB24}" type="datetimeFigureOut">
              <a:rPr lang="pt-BR"/>
              <a:pPr>
                <a:defRPr/>
              </a:pPr>
              <a:t>17/12/2012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F7A72A-72D9-4F66-AC0F-353C1026CC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audedohomem@saude.gov.b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m 1" descr="Template 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552450" y="908050"/>
            <a:ext cx="8069263" cy="1152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POLÍTICA NACIONAL DE ATENÇÃO INTEGRAL À SAÚDE DO HOMEM</a:t>
            </a:r>
          </a:p>
          <a:p>
            <a:pPr algn="ctr" fontAlgn="auto">
              <a:spcAft>
                <a:spcPts val="0"/>
              </a:spcAft>
              <a:defRPr/>
            </a:pPr>
            <a:endParaRPr lang="it-IT" sz="3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tângulo 2"/>
          <p:cNvSpPr>
            <a:spLocks noChangeArrowheads="1"/>
          </p:cNvSpPr>
          <p:nvPr/>
        </p:nvSpPr>
        <p:spPr bwMode="auto">
          <a:xfrm>
            <a:off x="157163" y="6494463"/>
            <a:ext cx="6872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CL" sz="1200" b="1">
                <a:solidFill>
                  <a:srgbClr val="000000"/>
                </a:solidFill>
                <a:ea typeface="Arial Unicode MS"/>
                <a:cs typeface="Arial" charset="0"/>
              </a:rPr>
              <a:t>Fonte:</a:t>
            </a:r>
            <a:r>
              <a:rPr lang="es-CL" sz="1200">
                <a:solidFill>
                  <a:srgbClr val="000000"/>
                </a:solidFill>
                <a:ea typeface="Arial Unicode MS"/>
                <a:cs typeface="Arial" charset="0"/>
              </a:rPr>
              <a:t> </a:t>
            </a:r>
            <a:r>
              <a:rPr lang="es-CL" sz="1200">
                <a:solidFill>
                  <a:srgbClr val="000000"/>
                </a:solidFill>
                <a:ea typeface="Calibri" pitchFamily="34" charset="0"/>
                <a:cs typeface="Arial" charset="0"/>
              </a:rPr>
              <a:t>Sistema de Informações sobre Mortalidade (SIM) - MS.</a:t>
            </a:r>
          </a:p>
        </p:txBody>
      </p:sp>
      <p:graphicFrame>
        <p:nvGraphicFramePr>
          <p:cNvPr id="25602" name="Gráfico 3"/>
          <p:cNvGraphicFramePr>
            <a:graphicFrameLocks/>
          </p:cNvGraphicFramePr>
          <p:nvPr/>
        </p:nvGraphicFramePr>
        <p:xfrm>
          <a:off x="-50800" y="-50800"/>
          <a:ext cx="9245600" cy="6483350"/>
        </p:xfrm>
        <a:graphic>
          <a:graphicData uri="http://schemas.openxmlformats.org/presentationml/2006/ole">
            <p:oleObj spid="_x0000_s25602" r:id="rId3" imgW="9242337" imgH="6480610" progId="Excel.Chart.8">
              <p:embed/>
            </p:oleObj>
          </a:graphicData>
        </a:graphic>
      </p:graphicFrame>
      <p:sp>
        <p:nvSpPr>
          <p:cNvPr id="25603" name="Título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1250"/>
          </a:xfrm>
        </p:spPr>
        <p:txBody>
          <a:bodyPr/>
          <a:lstStyle/>
          <a:p>
            <a:r>
              <a:rPr lang="pt-BR" sz="2000" b="1" smtClean="0"/>
              <a:t>Óbitos por causas externas na população de 20 a 59 anos. </a:t>
            </a:r>
            <a:br>
              <a:rPr lang="pt-BR" sz="2000" b="1" smtClean="0"/>
            </a:br>
            <a:r>
              <a:rPr lang="pt-BR" sz="2000" b="1" smtClean="0"/>
              <a:t>Brasil, 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6"/>
          <p:cNvSpPr>
            <a:spLocks noGrp="1"/>
          </p:cNvSpPr>
          <p:nvPr>
            <p:ph type="title"/>
          </p:nvPr>
        </p:nvSpPr>
        <p:spPr>
          <a:xfrm>
            <a:off x="-17463" y="0"/>
            <a:ext cx="9161463" cy="1111250"/>
          </a:xfrm>
          <a:solidFill>
            <a:schemeClr val="bg1"/>
          </a:solidFill>
        </p:spPr>
        <p:txBody>
          <a:bodyPr/>
          <a:lstStyle/>
          <a:p>
            <a:r>
              <a:rPr lang="pt-BR" sz="2000" b="1" smtClean="0"/>
              <a:t>Principais causas de morbidade hospitalar da população de 20 a 59 anos.</a:t>
            </a:r>
            <a:br>
              <a:rPr lang="pt-BR" sz="2000" b="1" smtClean="0"/>
            </a:br>
            <a:r>
              <a:rPr lang="pt-BR" sz="2000" b="1" smtClean="0"/>
              <a:t>Brasil, 2011.</a:t>
            </a:r>
          </a:p>
        </p:txBody>
      </p:sp>
      <p:sp>
        <p:nvSpPr>
          <p:cNvPr id="26626" name="Retângulo 4"/>
          <p:cNvSpPr>
            <a:spLocks noChangeArrowheads="1"/>
          </p:cNvSpPr>
          <p:nvPr/>
        </p:nvSpPr>
        <p:spPr bwMode="auto">
          <a:xfrm>
            <a:off x="-17463" y="6464300"/>
            <a:ext cx="6516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>
                <a:cs typeface="Arial" charset="0"/>
              </a:rPr>
              <a:t>Fonte: </a:t>
            </a:r>
            <a:r>
              <a:rPr lang="pt-BR" sz="1200">
                <a:cs typeface="Arial" charset="0"/>
              </a:rPr>
              <a:t>Sistema de Informações Hospitalares do SUS (SIH/SUS)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" y="1000108"/>
          <a:ext cx="885828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6"/>
          <p:cNvSpPr>
            <a:spLocks noGrp="1"/>
          </p:cNvSpPr>
          <p:nvPr>
            <p:ph type="title"/>
          </p:nvPr>
        </p:nvSpPr>
        <p:spPr>
          <a:xfrm>
            <a:off x="642938" y="115888"/>
            <a:ext cx="7858125" cy="850900"/>
          </a:xfrm>
          <a:solidFill>
            <a:schemeClr val="bg1"/>
          </a:solidFill>
        </p:spPr>
        <p:txBody>
          <a:bodyPr/>
          <a:lstStyle/>
          <a:p>
            <a:r>
              <a:rPr lang="pt-BR" sz="2000" b="1" smtClean="0"/>
              <a:t>Morbidade hospitalar por causas externas da população de 20 a 59 anos. Brasil, 2011.</a:t>
            </a:r>
          </a:p>
        </p:txBody>
      </p:sp>
      <p:sp>
        <p:nvSpPr>
          <p:cNvPr id="27650" name="Retângulo 4"/>
          <p:cNvSpPr>
            <a:spLocks noChangeArrowheads="1"/>
          </p:cNvSpPr>
          <p:nvPr/>
        </p:nvSpPr>
        <p:spPr bwMode="auto">
          <a:xfrm>
            <a:off x="-17463" y="6464300"/>
            <a:ext cx="6516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>
                <a:cs typeface="Arial" charset="0"/>
              </a:rPr>
              <a:t>Fonte: </a:t>
            </a:r>
            <a:r>
              <a:rPr lang="pt-BR" sz="1200">
                <a:cs typeface="Arial" charset="0"/>
              </a:rPr>
              <a:t>Sistema de Informações Hospitalares do SUS (SIH/SUS)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0" y="1071546"/>
          <a:ext cx="91440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4138"/>
            <a:ext cx="202565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-4763"/>
            <a:ext cx="6624637" cy="672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ítulo 2"/>
          <p:cNvSpPr>
            <a:spLocks noGrp="1"/>
          </p:cNvSpPr>
          <p:nvPr>
            <p:ph type="title"/>
          </p:nvPr>
        </p:nvSpPr>
        <p:spPr>
          <a:xfrm>
            <a:off x="0" y="2997200"/>
            <a:ext cx="2484438" cy="3024188"/>
          </a:xfrm>
          <a:solidFill>
            <a:schemeClr val="bg1"/>
          </a:solidFill>
        </p:spPr>
        <p:txBody>
          <a:bodyPr/>
          <a:lstStyle/>
          <a:p>
            <a:r>
              <a:rPr lang="pt-BR" sz="2000" b="1" smtClean="0">
                <a:cs typeface="Arial" charset="0"/>
              </a:rPr>
              <a:t>Caracterização do provável autor da agressão a vítimas de violência doméstica, sexual e outras violências, por sexo. Municípios selecionados - Brasil, 2008.</a:t>
            </a:r>
          </a:p>
        </p:txBody>
      </p:sp>
      <p:sp>
        <p:nvSpPr>
          <p:cNvPr id="4" name="Elipse 3"/>
          <p:cNvSpPr/>
          <p:nvPr/>
        </p:nvSpPr>
        <p:spPr>
          <a:xfrm>
            <a:off x="8604250" y="1700213"/>
            <a:ext cx="504825" cy="36036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8558213" y="4724400"/>
            <a:ext cx="503237" cy="36036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ttangolo 1"/>
          <p:cNvSpPr>
            <a:spLocks noChangeArrowheads="1"/>
          </p:cNvSpPr>
          <p:nvPr/>
        </p:nvSpPr>
        <p:spPr bwMode="auto">
          <a:xfrm>
            <a:off x="436563" y="2197100"/>
            <a:ext cx="7924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b="1">
                <a:solidFill>
                  <a:srgbClr val="002060"/>
                </a:solidFill>
                <a:latin typeface="Calibri" pitchFamily="34" charset="0"/>
                <a:cs typeface="Arial" charset="0"/>
              </a:rPr>
              <a:t>PORTARIA Nº 1.944, DE 27 DE AGOSTO DE 2009.</a:t>
            </a:r>
          </a:p>
          <a:p>
            <a:pPr algn="just"/>
            <a:endParaRPr lang="pt-BR" sz="2400" b="1">
              <a:latin typeface="Calibri" pitchFamily="34" charset="0"/>
              <a:cs typeface="Arial" charset="0"/>
            </a:endParaRPr>
          </a:p>
          <a:p>
            <a:pPr algn="just"/>
            <a:r>
              <a:rPr lang="pt-BR" sz="2400" b="1">
                <a:latin typeface="Calibri" pitchFamily="34" charset="0"/>
                <a:cs typeface="Arial" charset="0"/>
              </a:rPr>
              <a:t>DIRETRIZ </a:t>
            </a:r>
          </a:p>
          <a:p>
            <a:pPr algn="just"/>
            <a:endParaRPr lang="pt-BR" sz="2400" b="1">
              <a:latin typeface="Calibri" pitchFamily="34" charset="0"/>
              <a:cs typeface="Arial" charset="0"/>
            </a:endParaRPr>
          </a:p>
          <a:p>
            <a:pPr algn="just"/>
            <a:r>
              <a:rPr lang="pt-BR" sz="2400">
                <a:latin typeface="Calibri" pitchFamily="34" charset="0"/>
                <a:cs typeface="Arial" charset="0"/>
              </a:rPr>
              <a:t>Promover ações de saúde que contribuam significativamente  para a compreensão da realidade singular masculina nos seus diversos contextos sócio-culturais e político-econômicos, respeitando os diferentes níveis de desenvolvimento e  organização dos sistemas locais de saúde e tipos de gestão de Estados e Municípios.</a:t>
            </a:r>
            <a:endParaRPr lang="it-IT" sz="2400">
              <a:latin typeface="Calibri" pitchFamily="34" charset="0"/>
              <a:cs typeface="Arial" charset="0"/>
            </a:endParaRPr>
          </a:p>
        </p:txBody>
      </p:sp>
      <p:sp>
        <p:nvSpPr>
          <p:cNvPr id="29698" name="Rettangolo 3"/>
          <p:cNvSpPr>
            <a:spLocks noChangeArrowheads="1"/>
          </p:cNvSpPr>
          <p:nvPr/>
        </p:nvSpPr>
        <p:spPr bwMode="auto">
          <a:xfrm>
            <a:off x="755650" y="166688"/>
            <a:ext cx="698658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pt-BR" b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 </a:t>
            </a:r>
            <a:r>
              <a:rPr lang="pt-BR" sz="2800" b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POLÍTICA NACIONAL DE ATENÇÃO INTEGRAL</a:t>
            </a:r>
          </a:p>
          <a:p>
            <a:pPr>
              <a:spcAft>
                <a:spcPts val="600"/>
              </a:spcAft>
            </a:pPr>
            <a:r>
              <a:rPr lang="pt-BR" sz="2800" b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 À SAÚDE DO HOMEM - PNAISH</a:t>
            </a:r>
            <a:endParaRPr lang="it-IT" sz="280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2238" y="115888"/>
            <a:ext cx="12382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228600" y="1196975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pt-BR" sz="2200" dirty="0">
                <a:latin typeface="+mn-lt"/>
                <a:cs typeface="Arial" pitchFamily="34" charset="0"/>
              </a:rPr>
              <a:t>Criar </a:t>
            </a:r>
            <a:r>
              <a:rPr lang="pt-BR" sz="2200" dirty="0">
                <a:latin typeface="+mn-lt"/>
                <a:cs typeface="Arial" pitchFamily="34" charset="0"/>
              </a:rPr>
              <a:t>estratégias para </a:t>
            </a:r>
            <a:r>
              <a:rPr lang="pt-BR" sz="2200" b="1" dirty="0">
                <a:latin typeface="+mn-lt"/>
                <a:cs typeface="Arial" pitchFamily="34" charset="0"/>
              </a:rPr>
              <a:t>sensibilizar e atrair</a:t>
            </a:r>
            <a:r>
              <a:rPr lang="pt-BR" sz="2200" dirty="0">
                <a:latin typeface="+mn-lt"/>
                <a:cs typeface="Arial" pitchFamily="34" charset="0"/>
              </a:rPr>
              <a:t> por meio de ações ampliadas (em diferentes espaços da comunidade, onde os homens estão) e da reconfiguração de estruturas e práticas da ESF/APS, com especial foco na </a:t>
            </a:r>
            <a:r>
              <a:rPr lang="pt-BR" sz="2200" b="1" dirty="0">
                <a:latin typeface="+mn-lt"/>
                <a:cs typeface="Arial" pitchFamily="34" charset="0"/>
              </a:rPr>
              <a:t>sensibilização e capacitação da equipe de saúde</a:t>
            </a:r>
            <a:r>
              <a:rPr lang="pt-BR" sz="2200" dirty="0">
                <a:latin typeface="+mn-lt"/>
                <a:cs typeface="Arial" pitchFamily="34" charset="0"/>
              </a:rPr>
              <a:t>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endParaRPr lang="pt-BR" sz="2200" dirty="0">
              <a:latin typeface="+mn-lt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200" dirty="0">
                <a:latin typeface="+mn-lt"/>
                <a:cs typeface="Arial" pitchFamily="34" charset="0"/>
              </a:rPr>
              <a:t>2. Definir estratégias contextualizadas com base no </a:t>
            </a:r>
            <a:r>
              <a:rPr lang="pt-BR" sz="2200" b="1" dirty="0">
                <a:latin typeface="+mn-lt"/>
                <a:cs typeface="Arial" pitchFamily="34" charset="0"/>
              </a:rPr>
              <a:t>reconhecimento da    diversidade</a:t>
            </a:r>
            <a:r>
              <a:rPr lang="pt-BR" sz="2200" dirty="0">
                <a:latin typeface="+mn-lt"/>
                <a:cs typeface="Arial" pitchFamily="34" charset="0"/>
              </a:rPr>
              <a:t> (idade, condição </a:t>
            </a:r>
            <a:r>
              <a:rPr lang="pt-BR" sz="2200" dirty="0" err="1">
                <a:latin typeface="+mn-lt"/>
                <a:cs typeface="Arial" pitchFamily="34" charset="0"/>
              </a:rPr>
              <a:t>sócio-econômica</a:t>
            </a:r>
            <a:r>
              <a:rPr lang="pt-BR" sz="2200" dirty="0">
                <a:latin typeface="+mn-lt"/>
                <a:cs typeface="Arial" pitchFamily="34" charset="0"/>
              </a:rPr>
              <a:t>, local de moradia, diferenças regionais e de raça/etnia, deficiência física e/ou mental, orientação sexual e identidades de gênero, entre outras</a:t>
            </a:r>
            <a:r>
              <a:rPr lang="pt-BR" sz="2200" dirty="0">
                <a:latin typeface="+mn-lt"/>
                <a:cs typeface="Arial" pitchFamily="34" charset="0"/>
              </a:rPr>
              <a:t>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endParaRPr lang="pt-BR" sz="2200" dirty="0">
              <a:latin typeface="+mn-lt"/>
              <a:cs typeface="Arial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Tx/>
              <a:buAutoNum type="arabicPeriod" startAt="3"/>
              <a:defRPr/>
            </a:pPr>
            <a:r>
              <a:rPr lang="pt-BR" sz="2200" b="1" dirty="0">
                <a:latin typeface="+mn-lt"/>
                <a:cs typeface="Arial" pitchFamily="34" charset="0"/>
              </a:rPr>
              <a:t>Desenvolver campanhas </a:t>
            </a:r>
            <a:r>
              <a:rPr lang="pt-BR" sz="2200" dirty="0">
                <a:latin typeface="+mn-lt"/>
                <a:cs typeface="Arial" pitchFamily="34" charset="0"/>
              </a:rPr>
              <a:t>sobre a importância dos homens cuidarem da saúde, tendo como público alvo, homens, mulheres e profissionais de  </a:t>
            </a:r>
            <a:r>
              <a:rPr lang="pt-BR" sz="2200" dirty="0">
                <a:latin typeface="+mn-lt"/>
                <a:cs typeface="Arial" pitchFamily="34" charset="0"/>
              </a:rPr>
              <a:t>saúde.</a:t>
            </a:r>
            <a:endParaRPr lang="pt-BR" sz="2200" dirty="0">
              <a:latin typeface="+mn-lt"/>
              <a:cs typeface="Arial" pitchFamily="34" charset="0"/>
            </a:endParaRPr>
          </a:p>
        </p:txBody>
      </p:sp>
      <p:sp>
        <p:nvSpPr>
          <p:cNvPr id="30722" name="Rettangolo 3"/>
          <p:cNvSpPr>
            <a:spLocks noChangeArrowheads="1"/>
          </p:cNvSpPr>
          <p:nvPr/>
        </p:nvSpPr>
        <p:spPr bwMode="auto">
          <a:xfrm>
            <a:off x="2971800" y="37465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Arial" charset="0"/>
              </a:rPr>
              <a:t>LINHAS DE AÇÃO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5950" y="115888"/>
            <a:ext cx="7429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66700" y="1196975"/>
            <a:ext cx="86106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60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pt-BR" sz="2200" dirty="0">
                <a:latin typeface="+mn-lt"/>
                <a:cs typeface="Arial" pitchFamily="34" charset="0"/>
              </a:rPr>
              <a:t>Incluir </a:t>
            </a:r>
            <a:r>
              <a:rPr lang="pt-BR" sz="2200" dirty="0">
                <a:latin typeface="+mn-lt"/>
                <a:cs typeface="Arial" pitchFamily="34" charset="0"/>
              </a:rPr>
              <a:t>os </a:t>
            </a:r>
            <a:r>
              <a:rPr lang="pt-BR" sz="2200" b="1" dirty="0">
                <a:latin typeface="+mn-lt"/>
                <a:cs typeface="Arial" pitchFamily="34" charset="0"/>
              </a:rPr>
              <a:t>homens como sujeitos nos programas de </a:t>
            </a:r>
            <a:r>
              <a:rPr lang="pt-BR" sz="2200" b="1" dirty="0">
                <a:latin typeface="+mn-lt"/>
                <a:cs typeface="Arial" pitchFamily="34" charset="0"/>
              </a:rPr>
              <a:t>saúde </a:t>
            </a:r>
            <a:r>
              <a:rPr lang="pt-BR" sz="2200" dirty="0">
                <a:latin typeface="+mn-lt"/>
                <a:cs typeface="Arial" pitchFamily="34" charset="0"/>
              </a:rPr>
              <a:t>/</a:t>
            </a:r>
            <a:r>
              <a:rPr lang="pt-BR" sz="2200" dirty="0">
                <a:latin typeface="+mn-lt"/>
                <a:cs typeface="Arial" pitchFamily="34" charset="0"/>
              </a:rPr>
              <a:t>direitos sexuais e reprodutivos, especialmente no que se refere às ações de contracepção, pré-natal e puericultura e cuidados familiares</a:t>
            </a:r>
            <a:r>
              <a:rPr lang="pt-BR" sz="2200" dirty="0">
                <a:latin typeface="+mn-lt"/>
                <a:cs typeface="Arial" pitchFamily="34" charset="0"/>
              </a:rPr>
              <a:t>;</a:t>
            </a:r>
          </a:p>
          <a:p>
            <a:pPr marL="457200" indent="-457200" algn="just" fontAlgn="auto">
              <a:spcBef>
                <a:spcPts val="600"/>
              </a:spcBef>
              <a:spcAft>
                <a:spcPts val="0"/>
              </a:spcAft>
              <a:buFontTx/>
              <a:buAutoNum type="arabicPeriod" startAt="4"/>
              <a:defRPr/>
            </a:pPr>
            <a:endParaRPr lang="pt-BR" sz="2200" dirty="0">
              <a:latin typeface="+mn-lt"/>
              <a:cs typeface="Arial" pitchFamily="34" charset="0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Tx/>
              <a:buAutoNum type="arabicPeriod" startAt="5"/>
              <a:defRPr/>
            </a:pPr>
            <a:r>
              <a:rPr lang="pt-BR" sz="2200" dirty="0">
                <a:latin typeface="+mn-lt"/>
                <a:cs typeface="Arial" pitchFamily="34" charset="0"/>
              </a:rPr>
              <a:t>Promover </a:t>
            </a:r>
            <a:r>
              <a:rPr lang="pt-BR" sz="2200" b="1" dirty="0">
                <a:latin typeface="+mn-lt"/>
                <a:cs typeface="Arial" pitchFamily="34" charset="0"/>
              </a:rPr>
              <a:t>articulação entre os diferentes níveis de atenção</a:t>
            </a:r>
            <a:r>
              <a:rPr lang="pt-BR" sz="2200" dirty="0">
                <a:latin typeface="+mn-lt"/>
                <a:cs typeface="Arial" pitchFamily="34" charset="0"/>
              </a:rPr>
              <a:t>, especialmente entre a emergência e a atenção primária, para que possam receber, além de atendimento humanizado em </a:t>
            </a:r>
            <a:r>
              <a:rPr lang="pt-BR" sz="2200" dirty="0" err="1">
                <a:latin typeface="+mn-lt"/>
                <a:cs typeface="Arial" pitchFamily="34" charset="0"/>
              </a:rPr>
              <a:t>pronto-socorros</a:t>
            </a:r>
            <a:r>
              <a:rPr lang="pt-BR" sz="2200" dirty="0">
                <a:latin typeface="+mn-lt"/>
                <a:cs typeface="Arial" pitchFamily="34" charset="0"/>
              </a:rPr>
              <a:t>, a garantia de continuidade da assistência (a partir da concepção de linhas de cuidado); </a:t>
            </a:r>
            <a:endParaRPr lang="pt-BR" sz="2200" dirty="0">
              <a:latin typeface="+mn-lt"/>
              <a:cs typeface="Arial" pitchFamily="34" charset="0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Tx/>
              <a:buAutoNum type="arabicPeriod" startAt="5"/>
              <a:defRPr/>
            </a:pPr>
            <a:endParaRPr lang="pt-BR" sz="2200" dirty="0">
              <a:latin typeface="+mn-lt"/>
              <a:cs typeface="Arial" pitchFamily="34" charset="0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Tx/>
              <a:buAutoNum type="arabicPeriod" startAt="5"/>
              <a:defRPr/>
            </a:pPr>
            <a:r>
              <a:rPr lang="pt-BR" sz="2200" dirty="0">
                <a:latin typeface="+mn-lt"/>
                <a:cs typeface="Arial" pitchFamily="34" charset="0"/>
              </a:rPr>
              <a:t>Apoiar ações e atividades de </a:t>
            </a:r>
            <a:r>
              <a:rPr lang="pt-BR" sz="2200" b="1" dirty="0">
                <a:latin typeface="+mn-lt"/>
                <a:cs typeface="Arial" pitchFamily="34" charset="0"/>
              </a:rPr>
              <a:t>promoção de saúde </a:t>
            </a:r>
            <a:r>
              <a:rPr lang="pt-BR" sz="2200" dirty="0">
                <a:latin typeface="+mn-lt"/>
                <a:cs typeface="Arial" pitchFamily="34" charset="0"/>
              </a:rPr>
              <a:t>para facilitar o acesso da população masculina aos serviços de saúde</a:t>
            </a:r>
            <a:r>
              <a:rPr lang="pt-BR" sz="2200" dirty="0">
                <a:latin typeface="+mn-lt"/>
                <a:cs typeface="Arial" pitchFamily="34" charset="0"/>
              </a:rPr>
              <a:t>;</a:t>
            </a:r>
            <a:endParaRPr lang="pt-BR" sz="2200" dirty="0">
              <a:latin typeface="+mn-lt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Tx/>
              <a:buAutoNum type="arabicPeriod" startAt="5"/>
              <a:defRPr/>
            </a:pPr>
            <a:endParaRPr lang="pt-BR" sz="2200" dirty="0">
              <a:latin typeface="+mn-lt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FontTx/>
              <a:buAutoNum type="arabicPeriod" startAt="5"/>
              <a:defRPr/>
            </a:pPr>
            <a:endParaRPr lang="pt-BR" sz="2200" dirty="0">
              <a:latin typeface="+mn-lt"/>
            </a:endParaRPr>
          </a:p>
        </p:txBody>
      </p:sp>
      <p:sp>
        <p:nvSpPr>
          <p:cNvPr id="31746" name="Rettangolo 3"/>
          <p:cNvSpPr>
            <a:spLocks noChangeArrowheads="1"/>
          </p:cNvSpPr>
          <p:nvPr/>
        </p:nvSpPr>
        <p:spPr bwMode="auto">
          <a:xfrm>
            <a:off x="2971800" y="374650"/>
            <a:ext cx="312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Arial" charset="0"/>
              </a:rPr>
              <a:t>LINHAS DE AÇÃO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5950" y="115888"/>
            <a:ext cx="7429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713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1138"/>
            <a:ext cx="273685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559050"/>
            <a:ext cx="270668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227013"/>
            <a:ext cx="2706687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2630488" cy="674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" name="Imagem 1" descr="Template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73888" y="573088"/>
            <a:ext cx="19542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População Feminina</a:t>
            </a:r>
          </a:p>
          <a:p>
            <a:pPr algn="ctr"/>
            <a:r>
              <a:rPr lang="pt-BR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 97,3 milhões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44450"/>
            <a:ext cx="3059113" cy="6669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20" name="Grupo 19"/>
          <p:cNvGrpSpPr>
            <a:grpSpLocks/>
          </p:cNvGrpSpPr>
          <p:nvPr/>
        </p:nvGrpSpPr>
        <p:grpSpPr bwMode="auto">
          <a:xfrm>
            <a:off x="2486025" y="465138"/>
            <a:ext cx="4591050" cy="4476750"/>
            <a:chOff x="2486112" y="465138"/>
            <a:chExt cx="4591050" cy="4476750"/>
          </a:xfrm>
        </p:grpSpPr>
        <p:pic>
          <p:nvPicPr>
            <p:cNvPr id="1639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86112" y="465138"/>
              <a:ext cx="4591050" cy="447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765512" y="1736725"/>
              <a:ext cx="4032250" cy="147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População Total do </a:t>
              </a:r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Brasil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               190,7 </a:t>
              </a:r>
              <a:r>
                <a:rPr lang="pt-BR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milhões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  <a:cs typeface="ＭＳ Ｐゴシック" charset="0"/>
                </a:rPr>
                <a:t>               de pessoas</a:t>
              </a:r>
              <a:endPara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0" y="6437313"/>
            <a:ext cx="4643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ea typeface="ＭＳ Ｐゴシック"/>
                <a:cs typeface="ＭＳ Ｐゴシック"/>
              </a:rPr>
              <a:t>Fonte: IBGE, 2010 - Censo Demográfico</a:t>
            </a:r>
          </a:p>
        </p:txBody>
      </p:sp>
      <p:pic>
        <p:nvPicPr>
          <p:cNvPr id="16391" name="Picture 12" descr="mas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038600"/>
            <a:ext cx="25558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3188" y="620713"/>
            <a:ext cx="2527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População</a:t>
            </a:r>
            <a:r>
              <a:rPr lang="pt-BR" sz="2000" b="1">
                <a:solidFill>
                  <a:schemeClr val="bg1"/>
                </a:solidFill>
                <a:ea typeface="ＭＳ Ｐゴシック"/>
                <a:cs typeface="ＭＳ Ｐゴシック"/>
              </a:rPr>
              <a:t> </a:t>
            </a:r>
            <a:r>
              <a:rPr lang="pt-BR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Masculina</a:t>
            </a:r>
          </a:p>
          <a:p>
            <a:pPr algn="ctr"/>
            <a:r>
              <a:rPr lang="pt-BR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 93,4 milhões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25413" y="2782888"/>
            <a:ext cx="2268537" cy="86201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>
                <a:ea typeface="ＭＳ Ｐゴシック"/>
                <a:cs typeface="ＭＳ Ｐゴシック"/>
              </a:rPr>
              <a:t>População alvo: </a:t>
            </a:r>
          </a:p>
          <a:p>
            <a:pPr algn="ctr">
              <a:spcBef>
                <a:spcPct val="50000"/>
              </a:spcBef>
            </a:pPr>
            <a:r>
              <a:rPr lang="pt-BR" sz="2000" b="1">
                <a:ea typeface="ＭＳ Ｐゴシック"/>
                <a:cs typeface="ＭＳ Ｐゴシック"/>
              </a:rPr>
              <a:t>20 a 59 anos</a:t>
            </a: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1258888" y="1636713"/>
            <a:ext cx="0" cy="10668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976438" y="5229225"/>
            <a:ext cx="4756150" cy="10160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800000"/>
                </a:solidFill>
                <a:ea typeface="ＭＳ Ｐゴシック"/>
                <a:cs typeface="ＭＳ Ｐゴシック"/>
              </a:rPr>
              <a:t>52 milhões = 27 % do total e</a:t>
            </a:r>
          </a:p>
          <a:p>
            <a:pPr>
              <a:spcBef>
                <a:spcPct val="50000"/>
              </a:spcBef>
            </a:pPr>
            <a:r>
              <a:rPr lang="pt-BR" sz="2400" b="1">
                <a:solidFill>
                  <a:srgbClr val="800000"/>
                </a:solidFill>
                <a:ea typeface="ＭＳ Ｐゴシック"/>
                <a:cs typeface="ＭＳ Ｐゴシック"/>
              </a:rPr>
              <a:t>55% da população masculina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258888" y="3813175"/>
            <a:ext cx="1296987" cy="1344613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m 1" descr="Template 1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552450" y="908050"/>
            <a:ext cx="8069263" cy="11525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PATERNIDADE E CUIDADO</a:t>
            </a:r>
          </a:p>
          <a:p>
            <a:pPr algn="ctr" fontAlgn="auto">
              <a:spcAft>
                <a:spcPts val="0"/>
              </a:spcAft>
              <a:defRPr/>
            </a:pPr>
            <a:endParaRPr lang="it-IT" sz="28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tângulo 1"/>
          <p:cNvSpPr>
            <a:spLocks noChangeArrowheads="1"/>
          </p:cNvSpPr>
          <p:nvPr/>
        </p:nvSpPr>
        <p:spPr bwMode="auto">
          <a:xfrm>
            <a:off x="642938" y="714375"/>
            <a:ext cx="82327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>
                <a:latin typeface="Calibri" pitchFamily="34" charset="0"/>
              </a:rPr>
              <a:t>O envolvimento dos homens em tarefas de cuidado e na paternidade :</a:t>
            </a:r>
          </a:p>
          <a:p>
            <a:pPr lvl="1" indent="266700">
              <a:lnSpc>
                <a:spcPct val="150000"/>
              </a:lnSpc>
              <a:buFont typeface="Arial" charset="0"/>
              <a:buChar char="•"/>
            </a:pPr>
            <a:r>
              <a:rPr lang="pt-BR" sz="2400" b="1">
                <a:latin typeface="Calibri" pitchFamily="34" charset="0"/>
              </a:rPr>
              <a:t>reduz a ocorrência de violências contra pessoas próximas,</a:t>
            </a:r>
          </a:p>
          <a:p>
            <a:pPr lvl="1" indent="266700">
              <a:lnSpc>
                <a:spcPct val="150000"/>
              </a:lnSpc>
              <a:buFont typeface="Arial" charset="0"/>
              <a:buChar char="•"/>
            </a:pPr>
            <a:r>
              <a:rPr lang="pt-BR" sz="2400" b="1">
                <a:latin typeface="Calibri" pitchFamily="34" charset="0"/>
              </a:rPr>
              <a:t>contribui para a saúde das mulheres e para uma gestação saudável, </a:t>
            </a:r>
          </a:p>
          <a:p>
            <a:pPr lvl="1" indent="266700">
              <a:lnSpc>
                <a:spcPct val="150000"/>
              </a:lnSpc>
              <a:buFont typeface="Arial" charset="0"/>
              <a:buChar char="•"/>
            </a:pPr>
            <a:r>
              <a:rPr lang="pt-BR" sz="2400" b="1">
                <a:latin typeface="Calibri" pitchFamily="34" charset="0"/>
              </a:rPr>
              <a:t>reduz a transmissão de doenças sexualmente transmissíveis, </a:t>
            </a:r>
          </a:p>
          <a:p>
            <a:pPr lvl="1" indent="266700">
              <a:lnSpc>
                <a:spcPct val="150000"/>
              </a:lnSpc>
              <a:buFont typeface="Arial" charset="0"/>
              <a:buChar char="•"/>
            </a:pPr>
            <a:r>
              <a:rPr lang="pt-BR" sz="2400" b="1">
                <a:latin typeface="Calibri" pitchFamily="34" charset="0"/>
              </a:rPr>
              <a:t>contribui para a formação de crianças com atitudes equitativas, através da relação entre pais e filhos baseada no afeto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6"/>
          <p:cNvSpPr txBox="1">
            <a:spLocks noChangeArrowheads="1"/>
          </p:cNvSpPr>
          <p:nvPr/>
        </p:nvSpPr>
        <p:spPr bwMode="auto">
          <a:xfrm>
            <a:off x="457200" y="1989138"/>
            <a:ext cx="822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ea typeface="ＭＳ Ｐゴシック"/>
              <a:cs typeface="ＭＳ Ｐゴシック"/>
            </a:endParaRPr>
          </a:p>
          <a:p>
            <a:endParaRPr lang="pt-BR">
              <a:ea typeface="ＭＳ Ｐゴシック"/>
              <a:cs typeface="ＭＳ Ｐゴシック"/>
            </a:endParaRPr>
          </a:p>
        </p:txBody>
      </p:sp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0" y="93663"/>
            <a:ext cx="91440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ea typeface="ＭＳ Ｐゴシック"/>
                <a:cs typeface="ＭＳ Ｐゴシック"/>
              </a:rPr>
              <a:t>PATERNIDADE E CUIDADO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-7938" y="765175"/>
            <a:ext cx="9144001" cy="48926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marL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n-lt"/>
              </a:rPr>
              <a:t>DESAFIOS</a:t>
            </a:r>
            <a:r>
              <a:rPr lang="it-IT" sz="2400" b="1" dirty="0">
                <a:latin typeface="+mn-lt"/>
              </a:rPr>
              <a:t> </a:t>
            </a:r>
            <a:endParaRPr lang="it-IT" sz="2400" b="1" dirty="0">
              <a:latin typeface="+mn-lt"/>
            </a:endParaRPr>
          </a:p>
          <a:p>
            <a:pPr marL="449263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latin typeface="+mn-lt"/>
            </a:endParaRPr>
          </a:p>
          <a:p>
            <a:pPr marL="363538" indent="360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latin typeface="+mn-lt"/>
              </a:rPr>
              <a:t>Envolver</a:t>
            </a:r>
            <a:r>
              <a:rPr lang="en-US" sz="2400" dirty="0">
                <a:latin typeface="+mn-lt"/>
              </a:rPr>
              <a:t> e </a:t>
            </a:r>
            <a:r>
              <a:rPr lang="en-US" sz="2400" dirty="0" err="1">
                <a:latin typeface="+mn-lt"/>
              </a:rPr>
              <a:t>engajar</a:t>
            </a:r>
            <a:r>
              <a:rPr lang="en-US" sz="2400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os </a:t>
            </a:r>
            <a:r>
              <a:rPr lang="pt-BR" sz="2400" dirty="0">
                <a:latin typeface="+mn-lt"/>
              </a:rPr>
              <a:t>homens nas tarefas </a:t>
            </a:r>
            <a:r>
              <a:rPr lang="pt-BR" sz="2400" dirty="0">
                <a:latin typeface="+mn-lt"/>
              </a:rPr>
              <a:t>de cuidado </a:t>
            </a:r>
            <a:r>
              <a:rPr lang="pt-BR" sz="2400" dirty="0">
                <a:latin typeface="+mn-lt"/>
              </a:rPr>
              <a:t>(referentes ao cuidado com as crianças e cuidado de outros nas configurações familiares) </a:t>
            </a:r>
            <a:r>
              <a:rPr lang="pt-BR" sz="2400" dirty="0">
                <a:latin typeface="+mn-lt"/>
              </a:rPr>
              <a:t> - </a:t>
            </a:r>
            <a:r>
              <a:rPr lang="it-IT" sz="2400" b="1" dirty="0">
                <a:solidFill>
                  <a:srgbClr val="0070C0"/>
                </a:solidFill>
                <a:latin typeface="+mn-lt"/>
              </a:rPr>
              <a:t>empoderamento dos homens e das mulheres, maior equidade de gênero e  </a:t>
            </a:r>
            <a:r>
              <a:rPr lang="it-IT" sz="2400" b="1" dirty="0">
                <a:solidFill>
                  <a:srgbClr val="0070C0"/>
                </a:solidFill>
                <a:latin typeface="+mn-lt"/>
              </a:rPr>
              <a:t>distribuição </a:t>
            </a:r>
            <a:r>
              <a:rPr lang="it-IT" sz="2400" b="1" dirty="0">
                <a:solidFill>
                  <a:srgbClr val="0070C0"/>
                </a:solidFill>
                <a:latin typeface="+mn-lt"/>
              </a:rPr>
              <a:t>dos papéis</a:t>
            </a:r>
            <a:endParaRPr lang="en-US" sz="2400" b="1" dirty="0">
              <a:solidFill>
                <a:srgbClr val="0070C0"/>
              </a:solidFill>
              <a:latin typeface="+mn-lt"/>
            </a:endParaRPr>
          </a:p>
          <a:p>
            <a:pPr marL="4492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449263" indent="2746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+mn-lt"/>
              </a:rPr>
              <a:t>Inserir o homem na lógica dos serviços e na ESF/AB, </a:t>
            </a:r>
            <a:r>
              <a:rPr lang="it-IT" sz="2400" dirty="0">
                <a:latin typeface="+mn-lt"/>
              </a:rPr>
              <a:t>no </a:t>
            </a:r>
            <a:r>
              <a:rPr lang="it-IT" sz="2400" dirty="0">
                <a:latin typeface="+mn-lt"/>
              </a:rPr>
              <a:t>pré-natal, parto e puerpério</a:t>
            </a:r>
            <a:r>
              <a:rPr lang="pt-BR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–</a:t>
            </a:r>
            <a:r>
              <a:rPr lang="pt-BR" sz="2400" dirty="0">
                <a:latin typeface="+mn-lt"/>
              </a:rPr>
              <a:t> </a:t>
            </a:r>
            <a:r>
              <a:rPr lang="pt-BR" sz="2400" b="1" dirty="0">
                <a:solidFill>
                  <a:srgbClr val="0070C0"/>
                </a:solidFill>
                <a:latin typeface="+mn-lt"/>
              </a:rPr>
              <a:t>conexão, afeto e vínculo </a:t>
            </a:r>
            <a:endParaRPr lang="pt-BR" sz="2400" b="1" dirty="0">
              <a:solidFill>
                <a:srgbClr val="0070C0"/>
              </a:solidFill>
              <a:latin typeface="+mn-lt"/>
            </a:endParaRPr>
          </a:p>
          <a:p>
            <a:pPr marL="4492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>
              <a:latin typeface="+mn-lt"/>
            </a:endParaRPr>
          </a:p>
          <a:p>
            <a:pPr marL="449263" indent="2746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latin typeface="+mn-lt"/>
              </a:rPr>
              <a:t>Compreender o “cuidar” não apenas </a:t>
            </a:r>
            <a:r>
              <a:rPr lang="pt-BR" sz="2400" dirty="0">
                <a:latin typeface="+mn-lt"/>
              </a:rPr>
              <a:t>como uma qualidade feminina </a:t>
            </a:r>
            <a:r>
              <a:rPr lang="en-US" sz="2400" dirty="0">
                <a:latin typeface="+mn-lt"/>
              </a:rPr>
              <a:t>–</a:t>
            </a:r>
            <a:r>
              <a:rPr lang="pt-BR" sz="2400" dirty="0">
                <a:latin typeface="+mn-lt"/>
              </a:rPr>
              <a:t> </a:t>
            </a:r>
            <a:r>
              <a:rPr lang="pt-BR" sz="2400" b="1" dirty="0">
                <a:solidFill>
                  <a:srgbClr val="0070C0"/>
                </a:solidFill>
                <a:latin typeface="+mn-lt"/>
              </a:rPr>
              <a:t>todos ganham</a:t>
            </a:r>
          </a:p>
          <a:p>
            <a:pPr marL="4492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tângulo 1"/>
          <p:cNvSpPr>
            <a:spLocks noChangeArrowheads="1"/>
          </p:cNvSpPr>
          <p:nvPr/>
        </p:nvSpPr>
        <p:spPr bwMode="auto">
          <a:xfrm>
            <a:off x="539750" y="785813"/>
            <a:ext cx="83185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34" charset="0"/>
              </a:rPr>
              <a:t>LEGISLAÇÃO</a:t>
            </a:r>
            <a:r>
              <a:rPr lang="it-IT" sz="2400" b="1">
                <a:latin typeface="Calibri" pitchFamily="34" charset="0"/>
              </a:rPr>
              <a:t> </a:t>
            </a:r>
          </a:p>
          <a:p>
            <a:endParaRPr lang="it-IT" sz="2400" b="1">
              <a:latin typeface="Calibri" pitchFamily="34" charset="0"/>
            </a:endParaRPr>
          </a:p>
          <a:p>
            <a:r>
              <a:rPr lang="pt-BR" sz="2400" b="1">
                <a:latin typeface="Calibri" pitchFamily="34" charset="0"/>
              </a:rPr>
              <a:t>•	</a:t>
            </a:r>
            <a:r>
              <a:rPr lang="pt-BR" sz="2400">
                <a:latin typeface="Calibri" pitchFamily="34" charset="0"/>
              </a:rPr>
              <a:t>Lei nº 9.263/96 - Dá direito a todo cidadão brasileiro a todos os métodos cientificamente aceitos de concepção e contracepção.</a:t>
            </a:r>
          </a:p>
          <a:p>
            <a:r>
              <a:rPr lang="pt-BR" sz="2400">
                <a:latin typeface="Calibri" pitchFamily="34" charset="0"/>
              </a:rPr>
              <a:t>•	Lei Federal nº 8.069/90 - Direito ao acompanhamento de crianças e adolescentes internados.</a:t>
            </a:r>
          </a:p>
          <a:p>
            <a:r>
              <a:rPr lang="pt-BR" sz="2400">
                <a:latin typeface="Calibri" pitchFamily="34" charset="0"/>
              </a:rPr>
              <a:t>•	Lei Federal nº 11.108/05 - Direito de um acompanhante durante todo o período de trabalho de parto, parto e pós-parto imediato.</a:t>
            </a:r>
          </a:p>
          <a:p>
            <a:r>
              <a:rPr lang="pt-BR" sz="2400">
                <a:latin typeface="Calibri" pitchFamily="34" charset="0"/>
              </a:rPr>
              <a:t>•	Portaria nº 2.418/05 - Define como pós-parto imediato o período de 10 dias após o parto e dá cobertura para que o/a acompanhante possa ter acomodação adequada e receber as principais refeições.</a:t>
            </a:r>
          </a:p>
        </p:txBody>
      </p:sp>
      <p:sp>
        <p:nvSpPr>
          <p:cNvPr id="38914" name="Text Box 7"/>
          <p:cNvSpPr txBox="1">
            <a:spLocks noChangeArrowheads="1"/>
          </p:cNvSpPr>
          <p:nvPr/>
        </p:nvSpPr>
        <p:spPr bwMode="auto">
          <a:xfrm>
            <a:off x="0" y="9366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ea typeface="ＭＳ Ｐゴシック"/>
                <a:cs typeface="ＭＳ Ｐゴシック"/>
              </a:rPr>
              <a:t>PATERNIDADE E CUIDADO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tângulo 1"/>
          <p:cNvSpPr>
            <a:spLocks noChangeArrowheads="1"/>
          </p:cNvSpPr>
          <p:nvPr/>
        </p:nvSpPr>
        <p:spPr bwMode="auto">
          <a:xfrm>
            <a:off x="539750" y="1196975"/>
            <a:ext cx="83185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34" charset="0"/>
              </a:rPr>
              <a:t>LEGISLAÇÃO</a:t>
            </a:r>
            <a:r>
              <a:rPr lang="it-IT" sz="2400" b="1">
                <a:latin typeface="Calibri" pitchFamily="34" charset="0"/>
              </a:rPr>
              <a:t> </a:t>
            </a:r>
          </a:p>
          <a:p>
            <a:endParaRPr lang="pt-BR" sz="2400">
              <a:latin typeface="Calibri" pitchFamily="34" charset="0"/>
            </a:endParaRPr>
          </a:p>
          <a:p>
            <a:r>
              <a:rPr lang="pt-BR" sz="2400">
                <a:latin typeface="Calibri" pitchFamily="34" charset="0"/>
              </a:rPr>
              <a:t>•	Portaria nº 48/99 Ministério da Saúde - Dispõe sobre o planejamento familiar e dá outras providências.</a:t>
            </a:r>
          </a:p>
          <a:p>
            <a:r>
              <a:rPr lang="pt-BR" sz="2400">
                <a:latin typeface="Calibri" pitchFamily="34" charset="0"/>
              </a:rPr>
              <a:t>•	Licença paternidade de 05 (cinco) dias foi concedida pela Constituição Federal/88 em seu artigo 7º, XIX e art.10, §1º, do Ato das Disposições Constitucionais Transitórias – ADCT.</a:t>
            </a:r>
          </a:p>
          <a:p>
            <a:r>
              <a:rPr lang="pt-BR" sz="2400">
                <a:latin typeface="Calibri" pitchFamily="34" charset="0"/>
              </a:rPr>
              <a:t>•	Portaria nº 1.944/09 - Institui no âmbito do SUS, a Política Nacional de Atenção Integral à Saúde do Homem - PNAISH.</a:t>
            </a:r>
          </a:p>
          <a:p>
            <a:r>
              <a:rPr lang="pt-BR" sz="2400">
                <a:latin typeface="Calibri" pitchFamily="34" charset="0"/>
              </a:rPr>
              <a:t>	</a:t>
            </a:r>
          </a:p>
        </p:txBody>
      </p:sp>
      <p:sp>
        <p:nvSpPr>
          <p:cNvPr id="39938" name="Text Box 7"/>
          <p:cNvSpPr txBox="1">
            <a:spLocks noChangeArrowheads="1"/>
          </p:cNvSpPr>
          <p:nvPr/>
        </p:nvSpPr>
        <p:spPr bwMode="auto">
          <a:xfrm>
            <a:off x="0" y="9366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ea typeface="ＭＳ Ｐゴシック"/>
                <a:cs typeface="ＭＳ Ｐゴシック"/>
              </a:rPr>
              <a:t>PATERNIDADE E CUIDADO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4450"/>
            <a:ext cx="446405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6850"/>
            <a:ext cx="9155113" cy="647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ChangeArrowheads="1"/>
          </p:cNvSpPr>
          <p:nvPr/>
        </p:nvSpPr>
        <p:spPr bwMode="auto">
          <a:xfrm>
            <a:off x="2951163" y="1268413"/>
            <a:ext cx="61928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pt-BR" sz="4400">
              <a:latin typeface="Calibri" pitchFamily="34" charset="0"/>
            </a:endParaRPr>
          </a:p>
          <a:p>
            <a:pPr marL="342900" indent="-342900" algn="ctr"/>
            <a:r>
              <a:rPr lang="pt-BR" sz="2800">
                <a:latin typeface="Calibri" pitchFamily="34" charset="0"/>
              </a:rPr>
              <a:t>Área Técnica de Saúde do Homem</a:t>
            </a:r>
          </a:p>
          <a:p>
            <a:pPr marL="342900" indent="-342900" algn="ctr"/>
            <a:r>
              <a:rPr lang="pt-BR" sz="2800">
                <a:latin typeface="Calibri" pitchFamily="34" charset="0"/>
              </a:rPr>
              <a:t>ATSH/DAPES/SAS/MS</a:t>
            </a:r>
          </a:p>
          <a:p>
            <a:pPr marL="342900" indent="-342900" algn="ctr"/>
            <a:endParaRPr lang="pt-BR" sz="2800">
              <a:latin typeface="Calibri" pitchFamily="34" charset="0"/>
            </a:endParaRPr>
          </a:p>
          <a:p>
            <a:pPr marL="342900" indent="-342900" algn="ctr"/>
            <a:r>
              <a:rPr lang="pt-BR" sz="2800" u="sng">
                <a:solidFill>
                  <a:srgbClr val="000066"/>
                </a:solidFill>
                <a:latin typeface="Calibri" pitchFamily="34" charset="0"/>
                <a:hlinkClick r:id="rId2"/>
              </a:rPr>
              <a:t>saudedohomem@saude.gov.br</a:t>
            </a:r>
            <a:r>
              <a:rPr lang="pt-BR" sz="2800" u="sng">
                <a:solidFill>
                  <a:srgbClr val="000066"/>
                </a:solidFill>
                <a:latin typeface="Calibri" pitchFamily="34" charset="0"/>
              </a:rPr>
              <a:t> </a:t>
            </a:r>
          </a:p>
          <a:p>
            <a:pPr marL="342900" indent="-342900" algn="ctr"/>
            <a:r>
              <a:rPr lang="pt-BR" sz="2800">
                <a:latin typeface="Calibri" pitchFamily="34" charset="0"/>
              </a:rPr>
              <a:t>(61) 3315-9100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tângulo 1"/>
          <p:cNvSpPr>
            <a:spLocks noChangeArrowheads="1"/>
          </p:cNvSpPr>
          <p:nvPr/>
        </p:nvSpPr>
        <p:spPr bwMode="auto">
          <a:xfrm>
            <a:off x="1187450" y="549275"/>
            <a:ext cx="67691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000">
                <a:latin typeface="Calibri" pitchFamily="34" charset="0"/>
              </a:rPr>
              <a:t>De que tipo de </a:t>
            </a:r>
            <a:r>
              <a:rPr lang="pt-BR" sz="4000" b="1">
                <a:latin typeface="Calibri" pitchFamily="34" charset="0"/>
              </a:rPr>
              <a:t>HOMEM</a:t>
            </a:r>
            <a:r>
              <a:rPr lang="pt-BR" sz="4000">
                <a:latin typeface="Calibri" pitchFamily="34" charset="0"/>
              </a:rPr>
              <a:t> estamos falando?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4923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3775" y="6299200"/>
            <a:ext cx="1800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738" y="571500"/>
            <a:ext cx="18462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0" y="1066800"/>
            <a:ext cx="13493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Grupo 149"/>
          <p:cNvGrpSpPr>
            <a:grpSpLocks/>
          </p:cNvGrpSpPr>
          <p:nvPr/>
        </p:nvGrpSpPr>
        <p:grpSpPr bwMode="auto">
          <a:xfrm>
            <a:off x="52388" y="188913"/>
            <a:ext cx="9172575" cy="6294437"/>
            <a:chOff x="52388" y="487260"/>
            <a:chExt cx="9172575" cy="6294540"/>
          </a:xfrm>
        </p:grpSpPr>
        <p:pic>
          <p:nvPicPr>
            <p:cNvPr id="1843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99512">
              <a:off x="214313" y="1179513"/>
              <a:ext cx="1454150" cy="2101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CaixaDeTexto 3"/>
            <p:cNvSpPr txBox="1">
              <a:spLocks noChangeArrowheads="1"/>
            </p:cNvSpPr>
            <p:nvPr/>
          </p:nvSpPr>
          <p:spPr bwMode="auto">
            <a:xfrm rot="-668340">
              <a:off x="760413" y="3154919"/>
              <a:ext cx="103505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ea typeface="ＭＳ Ｐゴシック"/>
                  <a:cs typeface="ＭＳ Ｐゴシック"/>
                </a:rPr>
                <a:t>PAI  OU AVÔ OU TIO</a:t>
              </a:r>
            </a:p>
          </p:txBody>
        </p:sp>
        <p:pic>
          <p:nvPicPr>
            <p:cNvPr id="18438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03938" y="4826000"/>
              <a:ext cx="2138362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CaixaDeTexto 5"/>
            <p:cNvSpPr txBox="1">
              <a:spLocks noChangeArrowheads="1"/>
            </p:cNvSpPr>
            <p:nvPr/>
          </p:nvSpPr>
          <p:spPr bwMode="auto">
            <a:xfrm>
              <a:off x="6191250" y="6026150"/>
              <a:ext cx="14525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ea typeface="ＭＳ Ｐゴシック"/>
                  <a:cs typeface="ＭＳ Ｐゴシック"/>
                </a:rPr>
                <a:t>MODERNO OU NEM TANTO</a:t>
              </a:r>
            </a:p>
          </p:txBody>
        </p:sp>
        <p:pic>
          <p:nvPicPr>
            <p:cNvPr id="18440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08325" y="4594225"/>
              <a:ext cx="1443038" cy="218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1" name="CaixaDeTexto 7"/>
            <p:cNvSpPr txBox="1">
              <a:spLocks noChangeArrowheads="1"/>
            </p:cNvSpPr>
            <p:nvPr/>
          </p:nvSpPr>
          <p:spPr bwMode="auto">
            <a:xfrm>
              <a:off x="4551363" y="4826000"/>
              <a:ext cx="123507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b="1">
                  <a:ea typeface="ＭＳ Ｐゴシック"/>
                  <a:cs typeface="ＭＳ Ｐゴシック"/>
                </a:rPr>
                <a:t>FORTE OU </a:t>
              </a:r>
            </a:p>
            <a:p>
              <a:r>
                <a:rPr lang="pt-BR" sz="1400" b="1">
                  <a:ea typeface="ＭＳ Ｐゴシック"/>
                  <a:cs typeface="ＭＳ Ｐゴシック"/>
                </a:rPr>
                <a:t>NEM TANTO</a:t>
              </a:r>
            </a:p>
          </p:txBody>
        </p:sp>
        <p:pic>
          <p:nvPicPr>
            <p:cNvPr id="18442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86438" y="561975"/>
              <a:ext cx="1395412" cy="178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CaixaDeTexto 9"/>
            <p:cNvSpPr txBox="1">
              <a:spLocks noChangeArrowheads="1"/>
            </p:cNvSpPr>
            <p:nvPr/>
          </p:nvSpPr>
          <p:spPr bwMode="auto">
            <a:xfrm>
              <a:off x="7181850" y="808038"/>
              <a:ext cx="1539875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ea typeface="ＭＳ Ｐゴシック"/>
                  <a:cs typeface="ＭＳ Ｐゴシック"/>
                </a:rPr>
                <a:t>ESPORTISTA </a:t>
              </a:r>
            </a:p>
            <a:p>
              <a:pPr algn="ctr"/>
              <a:r>
                <a:rPr lang="pt-BR" sz="1400" b="1">
                  <a:ea typeface="ＭＳ Ｐゴシック"/>
                  <a:cs typeface="ＭＳ Ｐゴシック"/>
                </a:rPr>
                <a:t>OU NEM TANTO</a:t>
              </a:r>
            </a:p>
          </p:txBody>
        </p:sp>
        <p:sp>
          <p:nvSpPr>
            <p:cNvPr id="18444" name="CaixaDeTexto 11"/>
            <p:cNvSpPr txBox="1">
              <a:spLocks noChangeArrowheads="1"/>
            </p:cNvSpPr>
            <p:nvPr/>
          </p:nvSpPr>
          <p:spPr bwMode="auto">
            <a:xfrm>
              <a:off x="3714744" y="489101"/>
              <a:ext cx="16303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b="1">
                  <a:ea typeface="ＭＳ Ｐゴシック"/>
                  <a:cs typeface="ＭＳ Ｐゴシック"/>
                </a:rPr>
                <a:t>TRABALHADOR </a:t>
              </a:r>
            </a:p>
            <a:p>
              <a:r>
                <a:rPr lang="pt-BR" sz="1400" b="1">
                  <a:ea typeface="ＭＳ Ｐゴシック"/>
                  <a:cs typeface="ＭＳ Ｐゴシック"/>
                </a:rPr>
                <a:t>OU NEM TANTO</a:t>
              </a:r>
            </a:p>
          </p:txBody>
        </p:sp>
        <p:pic>
          <p:nvPicPr>
            <p:cNvPr id="18445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484696">
              <a:off x="6813550" y="2994025"/>
              <a:ext cx="1119188" cy="1493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956550" y="3397250"/>
              <a:ext cx="1077913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CaixaDeTexto 15"/>
            <p:cNvSpPr txBox="1">
              <a:spLocks noChangeArrowheads="1"/>
            </p:cNvSpPr>
            <p:nvPr/>
          </p:nvSpPr>
          <p:spPr bwMode="auto">
            <a:xfrm>
              <a:off x="7812088" y="2868613"/>
              <a:ext cx="14128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ea typeface="ＭＳ Ｐゴシック"/>
                  <a:cs typeface="ＭＳ Ｐゴシック"/>
                </a:rPr>
                <a:t>GORDO OU NEM TANTO</a:t>
              </a:r>
            </a:p>
          </p:txBody>
        </p:sp>
        <p:pic>
          <p:nvPicPr>
            <p:cNvPr id="18448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752926">
              <a:off x="4489450" y="2398713"/>
              <a:ext cx="2100263" cy="1582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1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999367">
              <a:off x="4500563" y="5503863"/>
              <a:ext cx="1262062" cy="1198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1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421689">
              <a:off x="7099300" y="1506538"/>
              <a:ext cx="1423988" cy="1165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1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836738" y="2501900"/>
              <a:ext cx="1233487" cy="137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16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rot="-399030">
              <a:off x="2947988" y="2995613"/>
              <a:ext cx="1335087" cy="133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3" name="CaixaDeTexto 23"/>
            <p:cNvSpPr txBox="1">
              <a:spLocks noChangeArrowheads="1"/>
            </p:cNvSpPr>
            <p:nvPr/>
          </p:nvSpPr>
          <p:spPr bwMode="auto">
            <a:xfrm>
              <a:off x="1836738" y="3879850"/>
              <a:ext cx="123348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ea typeface="ＭＳ Ｐゴシック"/>
                  <a:cs typeface="ＭＳ Ｐゴシック"/>
                </a:rPr>
                <a:t>GAY OU </a:t>
              </a:r>
            </a:p>
            <a:p>
              <a:pPr algn="ctr"/>
              <a:r>
                <a:rPr lang="pt-BR" sz="1400" b="1">
                  <a:ea typeface="ＭＳ Ｐゴシック"/>
                  <a:cs typeface="ＭＳ Ｐゴシック"/>
                </a:rPr>
                <a:t>NEM TANTO</a:t>
              </a:r>
            </a:p>
          </p:txBody>
        </p:sp>
        <p:pic>
          <p:nvPicPr>
            <p:cNvPr id="18454" name="Picture 1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799956">
              <a:off x="7977188" y="4902200"/>
              <a:ext cx="1001712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5" name="CaixaDeTexto 25"/>
            <p:cNvSpPr txBox="1">
              <a:spLocks noChangeArrowheads="1"/>
            </p:cNvSpPr>
            <p:nvPr/>
          </p:nvSpPr>
          <p:spPr bwMode="auto">
            <a:xfrm rot="713559">
              <a:off x="4376738" y="4006850"/>
              <a:ext cx="1779587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1400" b="1">
                  <a:ea typeface="ＭＳ Ｐゴシック"/>
                  <a:cs typeface="ＭＳ Ｐゴシック"/>
                </a:rPr>
                <a:t>COM VICIOS  OU </a:t>
              </a:r>
            </a:p>
            <a:p>
              <a:pPr algn="ctr"/>
              <a:r>
                <a:rPr lang="pt-BR" sz="1400" b="1">
                  <a:ea typeface="ＭＳ Ｐゴシック"/>
                  <a:cs typeface="ＭＳ Ｐゴシック"/>
                </a:rPr>
                <a:t>NEM TANTO</a:t>
              </a:r>
            </a:p>
          </p:txBody>
        </p:sp>
        <p:pic>
          <p:nvPicPr>
            <p:cNvPr id="18456" name="Picture 18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669488">
              <a:off x="1470025" y="5203825"/>
              <a:ext cx="1463675" cy="156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7" name="CaixaDeTexto 27"/>
            <p:cNvSpPr txBox="1">
              <a:spLocks noChangeArrowheads="1"/>
            </p:cNvSpPr>
            <p:nvPr/>
          </p:nvSpPr>
          <p:spPr bwMode="auto">
            <a:xfrm>
              <a:off x="52388" y="6026150"/>
              <a:ext cx="141763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400" b="1">
                  <a:ea typeface="ＭＳ Ｐゴシック"/>
                  <a:cs typeface="ＭＳ Ｐゴシック"/>
                </a:rPr>
                <a:t>TRAVESTI OU </a:t>
              </a:r>
            </a:p>
            <a:p>
              <a:r>
                <a:rPr lang="pt-BR" sz="1400" b="1">
                  <a:ea typeface="ＭＳ Ｐゴシック"/>
                  <a:cs typeface="ＭＳ Ｐゴシック"/>
                </a:rPr>
                <a:t>NEM TANTO</a:t>
              </a:r>
            </a:p>
          </p:txBody>
        </p:sp>
        <p:pic>
          <p:nvPicPr>
            <p:cNvPr id="18458" name="Picture 1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79375" y="4097338"/>
              <a:ext cx="1536700" cy="196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9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36738" y="487260"/>
              <a:ext cx="1846262" cy="184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0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6000" y="982560"/>
              <a:ext cx="1349375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ttangolo 1"/>
          <p:cNvSpPr>
            <a:spLocks noChangeArrowheads="1"/>
          </p:cNvSpPr>
          <p:nvPr/>
        </p:nvSpPr>
        <p:spPr bwMode="auto">
          <a:xfrm>
            <a:off x="685800" y="1268413"/>
            <a:ext cx="7847013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10000"/>
              </a:spcBef>
              <a:buFont typeface="Wingdings" pitchFamily="2" charset="2"/>
              <a:buChar char="ü"/>
            </a:pPr>
            <a:r>
              <a:rPr lang="pt-BR" sz="2200">
                <a:latin typeface="Calibri" pitchFamily="34" charset="0"/>
                <a:cs typeface="Arial" charset="0"/>
              </a:rPr>
              <a:t>Homem acessa o sistema de saúde por meio da </a:t>
            </a:r>
            <a:r>
              <a:rPr lang="pt-BR" sz="2200" b="1">
                <a:latin typeface="Calibri" pitchFamily="34" charset="0"/>
                <a:cs typeface="Arial" charset="0"/>
              </a:rPr>
              <a:t>atenção especializada</a:t>
            </a:r>
            <a:r>
              <a:rPr lang="pt-BR" sz="2200">
                <a:latin typeface="Calibri" pitchFamily="34" charset="0"/>
                <a:cs typeface="Arial" charset="0"/>
              </a:rPr>
              <a:t>, já com o problema de saúde instalado e evoluindo de maneira insatisfatória.</a:t>
            </a:r>
          </a:p>
          <a:p>
            <a:pPr algn="just">
              <a:spcBef>
                <a:spcPct val="10000"/>
              </a:spcBef>
            </a:pPr>
            <a:endParaRPr lang="pt-BR" sz="2200">
              <a:latin typeface="Calibri" pitchFamily="34" charset="0"/>
              <a:cs typeface="Arial" charset="0"/>
            </a:endParaRPr>
          </a:p>
          <a:p>
            <a:pPr algn="just">
              <a:spcBef>
                <a:spcPct val="10000"/>
              </a:spcBef>
              <a:buFont typeface="Wingdings" pitchFamily="2" charset="2"/>
              <a:buChar char="ü"/>
            </a:pPr>
            <a:r>
              <a:rPr lang="pt-BR" sz="2200">
                <a:latin typeface="Calibri" pitchFamily="34" charset="0"/>
                <a:cs typeface="Arial" charset="0"/>
              </a:rPr>
              <a:t>Consequência:</a:t>
            </a:r>
          </a:p>
          <a:p>
            <a:pPr lvl="1" algn="just">
              <a:spcBef>
                <a:spcPct val="10000"/>
              </a:spcBef>
              <a:buClr>
                <a:schemeClr val="tx1"/>
              </a:buClr>
              <a:buFont typeface="Arial" charset="0"/>
              <a:buChar char="♂"/>
            </a:pPr>
            <a:r>
              <a:rPr lang="pt-BR" sz="2200">
                <a:latin typeface="Calibri" pitchFamily="34" charset="0"/>
                <a:cs typeface="Arial" charset="0"/>
              </a:rPr>
              <a:t>Agravo da morbidade; </a:t>
            </a:r>
          </a:p>
          <a:p>
            <a:pPr lvl="1" algn="just">
              <a:spcBef>
                <a:spcPct val="10000"/>
              </a:spcBef>
              <a:buClr>
                <a:schemeClr val="tx1"/>
              </a:buClr>
              <a:buFont typeface="Arial" charset="0"/>
              <a:buChar char="♂"/>
            </a:pPr>
            <a:r>
              <a:rPr lang="pt-BR" sz="2200">
                <a:latin typeface="Calibri" pitchFamily="34" charset="0"/>
                <a:cs typeface="Arial" charset="0"/>
              </a:rPr>
              <a:t>Maior sofrimento;</a:t>
            </a:r>
          </a:p>
          <a:p>
            <a:pPr lvl="1" algn="just">
              <a:spcBef>
                <a:spcPct val="10000"/>
              </a:spcBef>
              <a:buClr>
                <a:schemeClr val="tx1"/>
              </a:buClr>
              <a:buFont typeface="Arial" charset="0"/>
              <a:buChar char="♂"/>
            </a:pPr>
            <a:r>
              <a:rPr lang="pt-BR" sz="2200">
                <a:latin typeface="Calibri" pitchFamily="34" charset="0"/>
                <a:cs typeface="Arial" charset="0"/>
              </a:rPr>
              <a:t>Menor possibilidade de resolução; </a:t>
            </a:r>
          </a:p>
          <a:p>
            <a:pPr lvl="1" algn="just">
              <a:spcBef>
                <a:spcPct val="10000"/>
              </a:spcBef>
              <a:buClr>
                <a:schemeClr val="tx1"/>
              </a:buClr>
              <a:buFont typeface="Arial" charset="0"/>
              <a:buChar char="♂"/>
            </a:pPr>
            <a:r>
              <a:rPr lang="pt-BR" sz="2200">
                <a:latin typeface="Calibri" pitchFamily="34" charset="0"/>
                <a:cs typeface="Arial" charset="0"/>
              </a:rPr>
              <a:t>Maior ônus para o Sistema Único de Saúde. </a:t>
            </a:r>
          </a:p>
          <a:p>
            <a:pPr algn="just">
              <a:spcBef>
                <a:spcPct val="10000"/>
              </a:spcBef>
              <a:buFont typeface="Wingdings" pitchFamily="2" charset="2"/>
              <a:buNone/>
            </a:pPr>
            <a:endParaRPr lang="pt-BR" sz="2200">
              <a:latin typeface="Calibri" pitchFamily="34" charset="0"/>
              <a:cs typeface="Arial" charset="0"/>
            </a:endParaRPr>
          </a:p>
          <a:p>
            <a:pPr algn="just">
              <a:spcBef>
                <a:spcPct val="10000"/>
              </a:spcBef>
              <a:buFont typeface="Wingdings" pitchFamily="2" charset="2"/>
              <a:buChar char="ü"/>
            </a:pPr>
            <a:r>
              <a:rPr lang="pt-BR" sz="2200">
                <a:latin typeface="Calibri" pitchFamily="34" charset="0"/>
                <a:cs typeface="Arial" charset="0"/>
              </a:rPr>
              <a:t>Conclusão: Muitas doenças </a:t>
            </a:r>
            <a:r>
              <a:rPr lang="pt-BR" sz="2200" b="1">
                <a:latin typeface="Calibri" pitchFamily="34" charset="0"/>
                <a:cs typeface="Arial" charset="0"/>
              </a:rPr>
              <a:t>poderiam ser evitadas </a:t>
            </a:r>
            <a:r>
              <a:rPr lang="pt-BR" sz="2200">
                <a:latin typeface="Calibri" pitchFamily="34" charset="0"/>
                <a:cs typeface="Arial" charset="0"/>
              </a:rPr>
              <a:t>se os homens procurassem os serviços de saúde com mais regularidade pela </a:t>
            </a:r>
            <a:r>
              <a:rPr lang="pt-BR" sz="2200" b="1">
                <a:latin typeface="Calibri" pitchFamily="34" charset="0"/>
                <a:cs typeface="Arial" charset="0"/>
              </a:rPr>
              <a:t>porta de entrada do SU</a:t>
            </a:r>
            <a:r>
              <a:rPr lang="pt-BR" sz="2200">
                <a:latin typeface="Calibri" pitchFamily="34" charset="0"/>
                <a:cs typeface="Arial" charset="0"/>
              </a:rPr>
              <a:t>S, que é a </a:t>
            </a:r>
            <a:r>
              <a:rPr lang="pt-BR" sz="2200" b="1">
                <a:latin typeface="Calibri" pitchFamily="34" charset="0"/>
                <a:cs typeface="Arial" charset="0"/>
              </a:rPr>
              <a:t>APS/Estratégia Saúde da Família</a:t>
            </a:r>
            <a:r>
              <a:rPr lang="pt-BR" sz="2200"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19458" name="Rettangolo 2"/>
          <p:cNvSpPr>
            <a:spLocks noChangeArrowheads="1"/>
          </p:cNvSpPr>
          <p:nvPr/>
        </p:nvSpPr>
        <p:spPr bwMode="auto">
          <a:xfrm>
            <a:off x="493713" y="333375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EM QUE MOMENTO OS HOMENS PROCURAM OS</a:t>
            </a:r>
          </a:p>
          <a:p>
            <a:pPr algn="ctr"/>
            <a:r>
              <a:rPr lang="pt-BR" sz="2400" b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 SERVIÇOS DE SAÚDE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ttangolo 1"/>
          <p:cNvSpPr>
            <a:spLocks noChangeArrowheads="1"/>
          </p:cNvSpPr>
          <p:nvPr/>
        </p:nvSpPr>
        <p:spPr bwMode="auto">
          <a:xfrm>
            <a:off x="357188" y="571500"/>
            <a:ext cx="8393112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♂"/>
            </a:pPr>
            <a:endParaRPr lang="pt-BR" sz="2100"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♂"/>
            </a:pPr>
            <a:r>
              <a:rPr lang="pt-BR" sz="2100">
                <a:latin typeface="Calibri" pitchFamily="34" charset="0"/>
                <a:cs typeface="Arial" charset="0"/>
              </a:rPr>
              <a:t>Têm </a:t>
            </a:r>
            <a:r>
              <a:rPr lang="pt-BR" sz="2100" b="1">
                <a:latin typeface="Calibri" pitchFamily="34" charset="0"/>
                <a:cs typeface="Arial" charset="0"/>
              </a:rPr>
              <a:t>medo</a:t>
            </a:r>
            <a:r>
              <a:rPr lang="pt-BR" sz="2100">
                <a:latin typeface="Calibri" pitchFamily="34" charset="0"/>
                <a:cs typeface="Arial" charset="0"/>
              </a:rPr>
              <a:t> de descobrir doenças;</a:t>
            </a:r>
          </a:p>
          <a:p>
            <a:pPr>
              <a:buFont typeface="Arial" charset="0"/>
              <a:buChar char="♂"/>
            </a:pPr>
            <a:endParaRPr lang="pt-BR" sz="2100"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♂"/>
            </a:pPr>
            <a:r>
              <a:rPr lang="pt-BR" sz="2100">
                <a:latin typeface="Calibri" pitchFamily="34" charset="0"/>
                <a:cs typeface="Arial" charset="0"/>
              </a:rPr>
              <a:t>Acham que </a:t>
            </a:r>
            <a:r>
              <a:rPr lang="pt-BR" sz="2100" b="1">
                <a:latin typeface="Calibri" pitchFamily="34" charset="0"/>
                <a:cs typeface="Arial" charset="0"/>
              </a:rPr>
              <a:t>nunca vão adoecer </a:t>
            </a:r>
            <a:r>
              <a:rPr lang="pt-BR" sz="2100">
                <a:latin typeface="Calibri" pitchFamily="34" charset="0"/>
                <a:cs typeface="Arial" charset="0"/>
              </a:rPr>
              <a:t>e por isso não se cuidam;</a:t>
            </a:r>
          </a:p>
          <a:p>
            <a:endParaRPr lang="pt-BR" sz="2100"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♂"/>
            </a:pPr>
            <a:r>
              <a:rPr lang="pt-BR" sz="2100">
                <a:latin typeface="Calibri" pitchFamily="34" charset="0"/>
                <a:cs typeface="Arial" charset="0"/>
              </a:rPr>
              <a:t> Não procuram os serviços de saúde e </a:t>
            </a:r>
            <a:r>
              <a:rPr lang="pt-BR" sz="2100" b="1">
                <a:latin typeface="Calibri" pitchFamily="34" charset="0"/>
                <a:cs typeface="Arial" charset="0"/>
              </a:rPr>
              <a:t>não seguem os tratamentos  </a:t>
            </a:r>
            <a:r>
              <a:rPr lang="pt-BR" sz="2100">
                <a:latin typeface="Calibri" pitchFamily="34" charset="0"/>
                <a:cs typeface="Arial" charset="0"/>
              </a:rPr>
              <a:t>recomendados;</a:t>
            </a:r>
          </a:p>
          <a:p>
            <a:endParaRPr lang="pt-BR" sz="2100"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♂"/>
            </a:pPr>
            <a:r>
              <a:rPr lang="pt-BR" sz="2100">
                <a:latin typeface="Calibri" pitchFamily="34" charset="0"/>
                <a:cs typeface="Arial" charset="0"/>
              </a:rPr>
              <a:t> Estão mais </a:t>
            </a:r>
            <a:r>
              <a:rPr lang="pt-BR" sz="2100" b="1">
                <a:latin typeface="Calibri" pitchFamily="34" charset="0"/>
                <a:cs typeface="Arial" charset="0"/>
              </a:rPr>
              <a:t>expostos aos acidentes </a:t>
            </a:r>
            <a:r>
              <a:rPr lang="pt-BR" sz="2100">
                <a:latin typeface="Calibri" pitchFamily="34" charset="0"/>
                <a:cs typeface="Arial" charset="0"/>
              </a:rPr>
              <a:t>de trânsito e de trabalho;</a:t>
            </a:r>
          </a:p>
          <a:p>
            <a:pPr lvl="1">
              <a:buFont typeface="Arial" charset="0"/>
              <a:buChar char="♂"/>
            </a:pPr>
            <a:endParaRPr lang="pt-BR" sz="2100"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♂"/>
            </a:pPr>
            <a:r>
              <a:rPr lang="pt-BR" sz="2100">
                <a:latin typeface="Calibri" pitchFamily="34" charset="0"/>
                <a:cs typeface="Arial" charset="0"/>
              </a:rPr>
              <a:t>Apresentam vulnerabilidades específicas que contribuem para uma </a:t>
            </a:r>
            <a:r>
              <a:rPr lang="pt-BR" sz="2100" b="1">
                <a:latin typeface="Calibri" pitchFamily="34" charset="0"/>
                <a:cs typeface="Arial" charset="0"/>
              </a:rPr>
              <a:t>maior suscetibilidade à infecção de DST/Aids</a:t>
            </a:r>
            <a:r>
              <a:rPr lang="pt-BR" sz="2100">
                <a:latin typeface="Calibri" pitchFamily="34" charset="0"/>
                <a:cs typeface="Arial" charset="0"/>
              </a:rPr>
              <a:t>;</a:t>
            </a:r>
          </a:p>
          <a:p>
            <a:endParaRPr lang="pt-BR" sz="2100"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♂"/>
            </a:pPr>
            <a:r>
              <a:rPr lang="pt-BR" sz="2100">
                <a:latin typeface="Calibri" pitchFamily="34" charset="0"/>
                <a:cs typeface="Arial" charset="0"/>
              </a:rPr>
              <a:t> Utilizam </a:t>
            </a:r>
            <a:r>
              <a:rPr lang="pt-BR" sz="2100" b="1">
                <a:latin typeface="Calibri" pitchFamily="34" charset="0"/>
                <a:cs typeface="Arial" charset="0"/>
              </a:rPr>
              <a:t>álcool e outras drogas </a:t>
            </a:r>
            <a:r>
              <a:rPr lang="pt-BR" sz="2100">
                <a:latin typeface="Calibri" pitchFamily="34" charset="0"/>
                <a:cs typeface="Arial" charset="0"/>
              </a:rPr>
              <a:t>em maior quantidade;</a:t>
            </a:r>
          </a:p>
          <a:p>
            <a:endParaRPr lang="pt-BR" sz="2100"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♂"/>
            </a:pPr>
            <a:r>
              <a:rPr lang="pt-BR" sz="2100">
                <a:latin typeface="Calibri" pitchFamily="34" charset="0"/>
                <a:cs typeface="Arial" charset="0"/>
              </a:rPr>
              <a:t> Estão envolvidos na maioria das situações de </a:t>
            </a:r>
            <a:r>
              <a:rPr lang="pt-BR" sz="2100" b="1">
                <a:latin typeface="Calibri" pitchFamily="34" charset="0"/>
                <a:cs typeface="Arial" charset="0"/>
              </a:rPr>
              <a:t>violência</a:t>
            </a:r>
            <a:r>
              <a:rPr lang="pt-BR" sz="2100">
                <a:latin typeface="Calibri" pitchFamily="34" charset="0"/>
                <a:cs typeface="Arial" charset="0"/>
              </a:rPr>
              <a:t>; </a:t>
            </a:r>
          </a:p>
          <a:p>
            <a:pPr>
              <a:buFont typeface="Arial" charset="0"/>
              <a:buChar char="♂"/>
            </a:pPr>
            <a:endParaRPr lang="pt-BR" sz="2100">
              <a:latin typeface="Calibri" pitchFamily="34" charset="0"/>
              <a:cs typeface="Arial" charset="0"/>
            </a:endParaRPr>
          </a:p>
          <a:p>
            <a:pPr>
              <a:buFont typeface="Arial" charset="0"/>
              <a:buChar char="♂"/>
            </a:pPr>
            <a:r>
              <a:rPr lang="pt-BR" sz="2100">
                <a:latin typeface="Calibri" pitchFamily="34" charset="0"/>
                <a:cs typeface="Arial" charset="0"/>
              </a:rPr>
              <a:t> </a:t>
            </a:r>
            <a:r>
              <a:rPr lang="pt-BR" sz="2100" b="1">
                <a:latin typeface="Calibri" pitchFamily="34" charset="0"/>
                <a:cs typeface="Arial" charset="0"/>
              </a:rPr>
              <a:t>Não praticam atividade física </a:t>
            </a:r>
            <a:r>
              <a:rPr lang="pt-BR" sz="2100">
                <a:latin typeface="Calibri" pitchFamily="34" charset="0"/>
                <a:cs typeface="Arial" charset="0"/>
              </a:rPr>
              <a:t>com regularidade.</a:t>
            </a:r>
          </a:p>
          <a:p>
            <a:pPr>
              <a:buFont typeface="Arial" charset="0"/>
              <a:buChar char="♂"/>
            </a:pPr>
            <a:endParaRPr lang="pt-BR" sz="2100">
              <a:latin typeface="Calibri" pitchFamily="34" charset="0"/>
              <a:cs typeface="Arial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-476250" y="144463"/>
            <a:ext cx="962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j-lt"/>
                <a:cs typeface="Arial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rPr>
              <a:t>ASPECTOS SÓCIO-CULTURAIS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tângulo 4"/>
          <p:cNvSpPr>
            <a:spLocks noChangeArrowheads="1"/>
          </p:cNvSpPr>
          <p:nvPr/>
        </p:nvSpPr>
        <p:spPr bwMode="auto">
          <a:xfrm>
            <a:off x="682625" y="188913"/>
            <a:ext cx="77771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Distribuição (%) dos óbitos segundo sexo e idade. Brasil, 2010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0" y="836712"/>
          <a:ext cx="9116233" cy="530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7" name="Retângulo 6"/>
          <p:cNvSpPr>
            <a:spLocks noChangeArrowheads="1"/>
          </p:cNvSpPr>
          <p:nvPr/>
        </p:nvSpPr>
        <p:spPr bwMode="auto">
          <a:xfrm>
            <a:off x="157163" y="6494463"/>
            <a:ext cx="6872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CL" sz="1200" b="1">
                <a:solidFill>
                  <a:srgbClr val="000000"/>
                </a:solidFill>
                <a:ea typeface="Arial Unicode MS"/>
                <a:cs typeface="Arial" charset="0"/>
              </a:rPr>
              <a:t>Fonte:</a:t>
            </a:r>
            <a:r>
              <a:rPr lang="es-CL" sz="1200">
                <a:solidFill>
                  <a:srgbClr val="000000"/>
                </a:solidFill>
                <a:ea typeface="Arial Unicode MS"/>
                <a:cs typeface="Arial" charset="0"/>
              </a:rPr>
              <a:t> </a:t>
            </a:r>
            <a:r>
              <a:rPr lang="es-CL" sz="1200">
                <a:solidFill>
                  <a:srgbClr val="000000"/>
                </a:solidFill>
                <a:ea typeface="Calibri" pitchFamily="34" charset="0"/>
                <a:cs typeface="Arial" charset="0"/>
              </a:rPr>
              <a:t>Sistema de Informações sobre Mortalidade (SIM) - 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0" y="500042"/>
          <a:ext cx="8819533" cy="494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0" name="Retângulo 3"/>
          <p:cNvSpPr>
            <a:spLocks noChangeArrowheads="1"/>
          </p:cNvSpPr>
          <p:nvPr/>
        </p:nvSpPr>
        <p:spPr bwMode="auto">
          <a:xfrm>
            <a:off x="34925" y="6453188"/>
            <a:ext cx="6873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CL" sz="1200" b="1">
                <a:solidFill>
                  <a:srgbClr val="000000"/>
                </a:solidFill>
                <a:ea typeface="Arial Unicode MS"/>
                <a:cs typeface="Arial" charset="0"/>
              </a:rPr>
              <a:t>Fonte:</a:t>
            </a:r>
            <a:r>
              <a:rPr lang="es-CL" sz="1200">
                <a:solidFill>
                  <a:srgbClr val="000000"/>
                </a:solidFill>
                <a:ea typeface="Arial Unicode MS"/>
                <a:cs typeface="Arial" charset="0"/>
              </a:rPr>
              <a:t> </a:t>
            </a:r>
            <a:r>
              <a:rPr lang="es-CL" sz="1200">
                <a:solidFill>
                  <a:srgbClr val="000000"/>
                </a:solidFill>
                <a:ea typeface="Calibri" pitchFamily="34" charset="0"/>
                <a:cs typeface="Arial" charset="0"/>
              </a:rPr>
              <a:t>Sistema de Informações sobre Mortalidade (SIM) - MS.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143500"/>
            <a:ext cx="9144000" cy="1246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defRPr/>
            </a:pPr>
            <a:endParaRPr lang="es-CL" sz="1400" b="1" dirty="0" smtClean="0">
              <a:latin typeface="+mj-lt"/>
              <a:ea typeface="Calibri" pitchFamily="34" charset="0"/>
              <a:cs typeface="Arial" pitchFamily="34" charset="0"/>
            </a:endParaRPr>
          </a:p>
          <a:p>
            <a:pPr indent="174625" algn="just" eaLnBrk="0" hangingPunct="0">
              <a:spcAft>
                <a:spcPts val="600"/>
              </a:spcAft>
              <a:defRPr/>
            </a:pPr>
            <a:r>
              <a:rPr lang="es-CL" sz="1700" b="1" dirty="0" smtClean="0">
                <a:solidFill>
                  <a:srgbClr val="0070C0"/>
                </a:solidFill>
                <a:latin typeface="+mj-lt"/>
                <a:ea typeface="Calibri" pitchFamily="34" charset="0"/>
                <a:cs typeface="Arial" pitchFamily="34" charset="0"/>
              </a:rPr>
              <a:t>Grupo I </a:t>
            </a:r>
            <a:r>
              <a:rPr lang="es-CL" sz="1700" dirty="0" smtClean="0">
                <a:latin typeface="+mj-lt"/>
                <a:ea typeface="Calibri" pitchFamily="34" charset="0"/>
                <a:cs typeface="Arial" pitchFamily="34" charset="0"/>
              </a:rPr>
              <a:t>= </a:t>
            </a:r>
            <a:r>
              <a:rPr lang="es-CL" sz="1700" dirty="0" err="1" smtClean="0">
                <a:latin typeface="+mj-lt"/>
                <a:ea typeface="Arial Unicode MS" pitchFamily="34" charset="-128"/>
                <a:cs typeface="Arial" pitchFamily="34" charset="0"/>
              </a:rPr>
              <a:t>enfermidades</a:t>
            </a:r>
            <a:r>
              <a:rPr lang="es-CL" sz="1700" dirty="0" smtClean="0">
                <a:latin typeface="+mj-lt"/>
                <a:ea typeface="Arial Unicode MS" pitchFamily="34" charset="-128"/>
                <a:cs typeface="Arial" pitchFamily="34" charset="0"/>
              </a:rPr>
              <a:t> infecciosas e </a:t>
            </a:r>
            <a:r>
              <a:rPr lang="es-CL" sz="1700" dirty="0" err="1" smtClean="0">
                <a:latin typeface="+mj-lt"/>
                <a:ea typeface="Arial Unicode MS" pitchFamily="34" charset="-128"/>
                <a:cs typeface="Arial" pitchFamily="34" charset="0"/>
              </a:rPr>
              <a:t>parasitárias</a:t>
            </a:r>
            <a:r>
              <a:rPr lang="es-CL" sz="17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, causas maternas e </a:t>
            </a:r>
            <a:r>
              <a:rPr lang="es-CL" sz="17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perinatais</a:t>
            </a:r>
            <a:r>
              <a:rPr lang="es-CL" sz="17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, </a:t>
            </a:r>
            <a:r>
              <a:rPr lang="es-CL" sz="17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desnutrição</a:t>
            </a:r>
            <a:r>
              <a:rPr lang="es-CL" sz="17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.</a:t>
            </a:r>
            <a:r>
              <a:rPr lang="es-CL" sz="17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 </a:t>
            </a:r>
          </a:p>
          <a:p>
            <a:pPr indent="174625" algn="just" eaLnBrk="0" hangingPunct="0">
              <a:spcAft>
                <a:spcPts val="600"/>
              </a:spcAft>
              <a:defRPr/>
            </a:pPr>
            <a:r>
              <a:rPr lang="es-CL" sz="1700" b="1" dirty="0" smtClean="0">
                <a:solidFill>
                  <a:srgbClr val="00B050"/>
                </a:solidFill>
                <a:latin typeface="+mj-lt"/>
                <a:ea typeface="Calibri" pitchFamily="34" charset="0"/>
                <a:cs typeface="Arial" pitchFamily="34" charset="0"/>
              </a:rPr>
              <a:t>Grupo II </a:t>
            </a:r>
            <a:r>
              <a:rPr lang="es-CL" sz="17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= </a:t>
            </a:r>
            <a:r>
              <a:rPr lang="es-CL" sz="1700" dirty="0" smtClean="0">
                <a:latin typeface="+mj-lt"/>
                <a:ea typeface="Arial Unicode MS" pitchFamily="34" charset="-128"/>
                <a:cs typeface="Arial" pitchFamily="34" charset="0"/>
              </a:rPr>
              <a:t>enfermedades </a:t>
            </a:r>
            <a:r>
              <a:rPr lang="es-CL" sz="17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não</a:t>
            </a:r>
            <a:r>
              <a:rPr lang="es-CL" sz="17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lang="es-CL" sz="17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transmissíveis</a:t>
            </a:r>
            <a:r>
              <a:rPr lang="es-CL" sz="17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 e </a:t>
            </a:r>
            <a:r>
              <a:rPr lang="es-CL" sz="1700" dirty="0" err="1" smtClean="0">
                <a:latin typeface="+mj-lt"/>
                <a:ea typeface="Arial Unicode MS" pitchFamily="34" charset="-128"/>
                <a:cs typeface="Arial" pitchFamily="34" charset="0"/>
              </a:rPr>
              <a:t>enfermidades</a:t>
            </a:r>
            <a:r>
              <a:rPr lang="es-CL" sz="1700" dirty="0" smtClean="0">
                <a:latin typeface="+mj-lt"/>
                <a:ea typeface="Arial Unicode MS" pitchFamily="34" charset="-128"/>
                <a:cs typeface="Arial" pitchFamily="34" charset="0"/>
              </a:rPr>
              <a:t> </a:t>
            </a:r>
            <a:r>
              <a:rPr lang="es-CL" sz="17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mentais</a:t>
            </a:r>
            <a:r>
              <a:rPr lang="es-CL" sz="17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.</a:t>
            </a:r>
            <a:endParaRPr lang="es-CL" sz="1700" dirty="0" smtClean="0">
              <a:solidFill>
                <a:srgbClr val="000000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indent="174625" algn="just" eaLnBrk="0" hangingPunct="0">
              <a:spcAft>
                <a:spcPts val="600"/>
              </a:spcAft>
              <a:defRPr/>
            </a:pPr>
            <a:r>
              <a:rPr lang="es-CL" sz="17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</a:rPr>
              <a:t>Grupo III </a:t>
            </a:r>
            <a:r>
              <a:rPr lang="es-CL" sz="17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= causas externas (</a:t>
            </a:r>
            <a:r>
              <a:rPr lang="es-CL" sz="17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exemplo</a:t>
            </a:r>
            <a:r>
              <a:rPr lang="es-CL" sz="17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: </a:t>
            </a:r>
            <a:r>
              <a:rPr lang="es-CL" sz="17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acidentes</a:t>
            </a:r>
            <a:r>
              <a:rPr lang="es-CL" sz="17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, </a:t>
            </a:r>
            <a:r>
              <a:rPr lang="es-CL" sz="17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homicídio</a:t>
            </a:r>
            <a:r>
              <a:rPr lang="es-CL" sz="17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, </a:t>
            </a:r>
            <a:r>
              <a:rPr lang="es-CL" sz="1700" dirty="0" err="1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suicídio</a:t>
            </a:r>
            <a:r>
              <a:rPr lang="es-CL" sz="17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)</a:t>
            </a:r>
            <a:r>
              <a:rPr lang="es-CL" sz="1700" dirty="0">
                <a:latin typeface="+mj-lt"/>
                <a:ea typeface="Arial Unicode MS" pitchFamily="34" charset="-128"/>
                <a:cs typeface="Arial" pitchFamily="34" charset="0"/>
              </a:rPr>
              <a:t>.</a:t>
            </a:r>
            <a:endParaRPr lang="es-CL" sz="1700" dirty="0" smtClean="0"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532" name="Retângulo 7"/>
          <p:cNvSpPr>
            <a:spLocks noChangeArrowheads="1"/>
          </p:cNvSpPr>
          <p:nvPr/>
        </p:nvSpPr>
        <p:spPr bwMode="auto">
          <a:xfrm>
            <a:off x="0" y="77788"/>
            <a:ext cx="9001125" cy="708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latin typeface="Calibri" pitchFamily="34" charset="0"/>
              </a:rPr>
              <a:t>Distribuição dos óbitos do sexo masculino, por grupo de causas e idade. Brasil, 2010</a:t>
            </a:r>
          </a:p>
          <a:p>
            <a:pPr algn="ctr"/>
            <a:endParaRPr lang="pt-BR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Gráfico 2"/>
          <p:cNvGraphicFramePr>
            <a:graphicFrameLocks/>
          </p:cNvGraphicFramePr>
          <p:nvPr/>
        </p:nvGraphicFramePr>
        <p:xfrm>
          <a:off x="-50800" y="187325"/>
          <a:ext cx="9245600" cy="6005513"/>
        </p:xfrm>
        <a:graphic>
          <a:graphicData uri="http://schemas.openxmlformats.org/presentationml/2006/ole">
            <p:oleObj spid="_x0000_s24577" r:id="rId3" imgW="9242337" imgH="6005080" progId="Excel.Chart.8">
              <p:embed/>
            </p:oleObj>
          </a:graphicData>
        </a:graphic>
      </p:graphicFrame>
      <p:sp>
        <p:nvSpPr>
          <p:cNvPr id="24578" name="Retângulo 3"/>
          <p:cNvSpPr>
            <a:spLocks noChangeArrowheads="1"/>
          </p:cNvSpPr>
          <p:nvPr/>
        </p:nvSpPr>
        <p:spPr bwMode="auto">
          <a:xfrm>
            <a:off x="157163" y="6494463"/>
            <a:ext cx="6872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CL" sz="1200" b="1">
                <a:solidFill>
                  <a:srgbClr val="000000"/>
                </a:solidFill>
                <a:ea typeface="Arial Unicode MS"/>
                <a:cs typeface="Arial" charset="0"/>
              </a:rPr>
              <a:t>Fonte:</a:t>
            </a:r>
            <a:r>
              <a:rPr lang="es-CL" sz="1200">
                <a:solidFill>
                  <a:srgbClr val="000000"/>
                </a:solidFill>
                <a:ea typeface="Arial Unicode MS"/>
                <a:cs typeface="Arial" charset="0"/>
              </a:rPr>
              <a:t> </a:t>
            </a:r>
            <a:r>
              <a:rPr lang="es-CL" sz="1200">
                <a:solidFill>
                  <a:srgbClr val="000000"/>
                </a:solidFill>
                <a:ea typeface="Calibri" pitchFamily="34" charset="0"/>
                <a:cs typeface="Arial" charset="0"/>
              </a:rPr>
              <a:t>Sistema de Informações sobre Mortalidade (SIM) - MS.</a:t>
            </a:r>
          </a:p>
        </p:txBody>
      </p:sp>
      <p:sp>
        <p:nvSpPr>
          <p:cNvPr id="24579" name="Retângulo 4"/>
          <p:cNvSpPr>
            <a:spLocks noChangeArrowheads="1"/>
          </p:cNvSpPr>
          <p:nvPr/>
        </p:nvSpPr>
        <p:spPr bwMode="auto">
          <a:xfrm>
            <a:off x="0" y="14288"/>
            <a:ext cx="9144000" cy="89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 sz="1200" b="1">
              <a:latin typeface="Calibri" pitchFamily="34" charset="0"/>
            </a:endParaRPr>
          </a:p>
          <a:p>
            <a:pPr algn="ctr"/>
            <a:r>
              <a:rPr lang="pt-BR" sz="2000" b="1">
                <a:latin typeface="Calibri" pitchFamily="34" charset="0"/>
              </a:rPr>
              <a:t>Principais causas de mortalidade na população masculina de 20 a 59 anos. </a:t>
            </a:r>
          </a:p>
          <a:p>
            <a:pPr algn="ctr"/>
            <a:r>
              <a:rPr lang="pt-BR" sz="2000" b="1">
                <a:latin typeface="Calibri" pitchFamily="34" charset="0"/>
              </a:rPr>
              <a:t>Brasil,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959</Words>
  <Application>Microsoft Office PowerPoint</Application>
  <PresentationFormat>Apresentação na tela (4:3)</PresentationFormat>
  <Paragraphs>131</Paragraphs>
  <Slides>27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Modelo de design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Calibri</vt:lpstr>
      <vt:lpstr>Arial</vt:lpstr>
      <vt:lpstr>ＭＳ Ｐゴシック</vt:lpstr>
      <vt:lpstr>Wingdings</vt:lpstr>
      <vt:lpstr>Arial Unicode MS</vt:lpstr>
      <vt:lpstr>Tema do Office</vt:lpstr>
      <vt:lpstr>Gráfico do Microsoft Excel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Óbitos por causas externas na população de 20 a 59 anos.  Brasil, 2010.</vt:lpstr>
      <vt:lpstr>Principais causas de morbidade hospitalar da população de 20 a 59 anos. Brasil, 2011.</vt:lpstr>
      <vt:lpstr>Morbidade hospitalar por causas externas da população de 20 a 59 anos. Brasil, 2011.</vt:lpstr>
      <vt:lpstr>Caracterização do provável autor da agressão a vítimas de violência doméstica, sexual e outras violências, por sexo. Municípios selecionados - Brasil, 2008.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Datasus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Julianna Miwa Takarabe</dc:creator>
  <cp:lastModifiedBy>delziovocr</cp:lastModifiedBy>
  <cp:revision>124</cp:revision>
  <cp:lastPrinted>2012-11-23T20:13:54Z</cp:lastPrinted>
  <dcterms:created xsi:type="dcterms:W3CDTF">2012-08-22T13:07:09Z</dcterms:created>
  <dcterms:modified xsi:type="dcterms:W3CDTF">2012-12-17T17:55:02Z</dcterms:modified>
</cp:coreProperties>
</file>