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9" r:id="rId3"/>
    <p:sldId id="328" r:id="rId4"/>
    <p:sldId id="342" r:id="rId5"/>
    <p:sldId id="341" r:id="rId6"/>
    <p:sldId id="351" r:id="rId7"/>
    <p:sldId id="340" r:id="rId8"/>
    <p:sldId id="344" r:id="rId9"/>
    <p:sldId id="322" r:id="rId10"/>
    <p:sldId id="338" r:id="rId11"/>
    <p:sldId id="356" r:id="rId12"/>
    <p:sldId id="357" r:id="rId13"/>
    <p:sldId id="358" r:id="rId14"/>
    <p:sldId id="266" r:id="rId15"/>
    <p:sldId id="346" r:id="rId16"/>
    <p:sldId id="306" r:id="rId17"/>
    <p:sldId id="359" r:id="rId18"/>
    <p:sldId id="360" r:id="rId19"/>
    <p:sldId id="270" r:id="rId20"/>
    <p:sldId id="296" r:id="rId21"/>
    <p:sldId id="271" r:id="rId22"/>
    <p:sldId id="336" r:id="rId23"/>
    <p:sldId id="274" r:id="rId24"/>
    <p:sldId id="276" r:id="rId25"/>
    <p:sldId id="352" r:id="rId26"/>
    <p:sldId id="353" r:id="rId27"/>
    <p:sldId id="354" r:id="rId28"/>
    <p:sldId id="278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61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52579"/>
    <a:srgbClr val="CC9900"/>
    <a:srgbClr val="2A9646"/>
    <a:srgbClr val="E52337"/>
    <a:srgbClr val="FFD600"/>
    <a:srgbClr val="E0D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1" autoAdjust="0"/>
    <p:restoredTop sz="94660"/>
  </p:normalViewPr>
  <p:slideViewPr>
    <p:cSldViewPr>
      <p:cViewPr>
        <p:scale>
          <a:sx n="75" d="100"/>
          <a:sy n="75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0B12A2-1314-424E-99D3-532045641381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C0E2D9-2538-4BDA-B898-0BDD2A42A5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19504C-666C-4367-8DE4-E105AA67F683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5C7D8C-1064-4232-B8E1-851E1E09E1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0CB8D0-90C4-4FC3-85F9-675C7181D9BF}" type="slidenum">
              <a:rPr lang="pt-B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smtClean="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4592-DBF2-42D3-A2EC-093FD1E17025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C5A6-ABA0-488E-871E-CBC5C8996E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405A-930D-4752-AB1D-C82097C4BDFB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E4D4-5E69-4B36-A5A1-F03F6C215FD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5B21-957C-4CEC-86DC-83612AE0FBFC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77D8-6A18-412A-88F4-8388FFEF24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FC98-855C-4B23-A2A6-587D9E25A425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EBBE-691D-4436-9AC1-F322FF1E90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250825" y="188913"/>
            <a:ext cx="8569325" cy="589438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33C3-6A08-4908-8DB1-7EEA899A495C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0D0D-7AEA-416A-BBCF-FFA52B8B36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AC93-3785-4239-8365-D0749C2C534E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12D9-358F-4BF7-98DF-AB212E01CC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13A1-3699-40F4-B9F7-AF9DC63BDFA2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562D-C597-430D-B4AC-CC6CB8C3B2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8002-719F-48BE-9FA7-81EA3C9393E6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0000-6C36-49B9-ABA8-497657116CD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6B27-1818-44D8-A9B4-4C53CE343EC5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9988-5748-4148-A35E-374AC0786F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CBC1-EFCD-480F-A6C5-167FD7D65C6B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7320-B665-4A30-BBCD-9516075C762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42FE-1729-4F12-A05A-16975A2C9F56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B6E9-0F0C-49D9-AB1A-A046F9FEBC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D728-D41D-4DE6-B227-46589EAB1CBF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6435-9D3C-4C09-8BBB-299AFEEA583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67B6-BBDA-4841-BBD3-676CF826FB05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B230-E5C1-483D-B763-26206DCC7EF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75612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250825" y="1557338"/>
            <a:ext cx="85693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2F4585-0EF1-4159-BC7D-D2BC86464AA0}" type="datetimeFigureOut">
              <a:rPr lang="pt-BR"/>
              <a:pPr>
                <a:defRPr/>
              </a:pPr>
              <a:t>06/12/2012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19791-A67F-44A8-A62B-2D2E643B91C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031" name="Picture 2" descr="C:\Users\andre.malta\Desktop\tela2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E5233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E5233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2337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547813" y="115888"/>
            <a:ext cx="7488237" cy="433387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5603" name="Espaço Reservado para Conteúdo 2"/>
          <p:cNvSpPr txBox="1">
            <a:spLocks/>
          </p:cNvSpPr>
          <p:nvPr/>
        </p:nvSpPr>
        <p:spPr bwMode="auto">
          <a:xfrm>
            <a:off x="1547813" y="620713"/>
            <a:ext cx="7596187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2400" b="1">
                <a:latin typeface="Calibri" pitchFamily="34" charset="0"/>
                <a:cs typeface="Arial" charset="0"/>
              </a:rPr>
              <a:t>Estratégia  do MS que visa organizar  uma  rede de cuidados que assegure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às mulheres</a:t>
            </a:r>
            <a:r>
              <a:rPr lang="pt-BR" sz="2400" b="1">
                <a:latin typeface="Calibri" pitchFamily="34" charset="0"/>
                <a:cs typeface="Arial" charset="0"/>
              </a:rPr>
              <a:t>: o direito ao planejamento reprodutivo, à atenção humanizada à gravidez, parto, abortamento e  puerpério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pt-BR" sz="24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às crianças: </a:t>
            </a:r>
            <a:r>
              <a:rPr lang="pt-BR" sz="2400" b="1">
                <a:latin typeface="Calibri" pitchFamily="34" charset="0"/>
                <a:cs typeface="Arial" charset="0"/>
              </a:rPr>
              <a:t>o direito ao nascimento seguro e humanizado e ao crescimento e  desenvolvimento saudáveis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sz="2000" b="1">
              <a:latin typeface="Calibri" pitchFamily="34" charset="0"/>
              <a:cs typeface="Arial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upo 4"/>
          <p:cNvGrpSpPr>
            <a:grpSpLocks/>
          </p:cNvGrpSpPr>
          <p:nvPr/>
        </p:nvGrpSpPr>
        <p:grpSpPr bwMode="auto">
          <a:xfrm>
            <a:off x="250825" y="3284538"/>
            <a:ext cx="8424863" cy="3573462"/>
            <a:chOff x="-80211" y="3351471"/>
            <a:chExt cx="9384633" cy="3645462"/>
          </a:xfrm>
        </p:grpSpPr>
        <p:sp>
          <p:nvSpPr>
            <p:cNvPr id="6" name="Elipse 5"/>
            <p:cNvSpPr/>
            <p:nvPr/>
          </p:nvSpPr>
          <p:spPr>
            <a:xfrm>
              <a:off x="5429967" y="4715078"/>
              <a:ext cx="2751552" cy="228185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a garantia dos direitos sexuais e dos direitos reprodutivos  de mulheres, homens, jovens e adolescentes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1214221" y="4159594"/>
              <a:ext cx="2716185" cy="212638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o respeito à diversidade cultural, étnica e racial e às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 diferenças regionais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3463562" y="5074604"/>
              <a:ext cx="1830243" cy="136198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a promoção da equidade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-80211" y="4159594"/>
              <a:ext cx="1701153" cy="15741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a defesa dos direitos humanos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4215111" y="4072142"/>
              <a:ext cx="1872682" cy="11838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o enfoque de gênero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6979041" y="3351471"/>
              <a:ext cx="2325381" cy="16680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/>
                <a:t>a participação e a  mobilização  social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5"/>
          <p:cNvSpPr txBox="1">
            <a:spLocks/>
          </p:cNvSpPr>
          <p:nvPr/>
        </p:nvSpPr>
        <p:spPr>
          <a:xfrm>
            <a:off x="2843213" y="188913"/>
            <a:ext cx="4968875" cy="1008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0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Rede Cegonha </a:t>
            </a:r>
            <a:endParaRPr lang="pt-BR" sz="30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76375" y="765175"/>
            <a:ext cx="7559675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eaLnBrk="0" fontAlgn="auto" hangingPunct="0">
              <a:spcAft>
                <a:spcPts val="0"/>
              </a:spcAft>
              <a:defRPr/>
            </a:pPr>
            <a:r>
              <a:rPr lang="pt-BR" sz="2200" b="1" dirty="0">
                <a:solidFill>
                  <a:srgbClr val="A22E9A"/>
                </a:solidFill>
                <a:latin typeface="Calibri" pitchFamily="34" charset="0"/>
                <a:cs typeface="Calibri" pitchFamily="34" charset="0"/>
              </a:rPr>
              <a:t>DIRETRIZES</a:t>
            </a:r>
            <a:endParaRPr lang="pt-BR" sz="2200" b="1" dirty="0">
              <a:latin typeface="Calibri" pitchFamily="34" charset="0"/>
              <a:cs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do acolhimento com avaliação e classificação de risco e vulnerabilidade, ampliação do acesso e melhoria da </a:t>
            </a:r>
            <a:r>
              <a:rPr lang="pt-BR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qualidade do PRÉ-NATAL</a:t>
            </a:r>
          </a:p>
          <a:p>
            <a:pPr marL="274320" indent="-274320"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de </a:t>
            </a:r>
            <a:r>
              <a:rPr lang="pt-BR" sz="2400" b="1" cap="all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vinculação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da gestante à unidade de referência e ao transporte seguro</a:t>
            </a:r>
          </a:p>
          <a:p>
            <a:pPr marL="274320" indent="-274320"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266700" indent="-26670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das </a:t>
            </a:r>
            <a:r>
              <a:rPr lang="pt-BR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boas práticas na atenção ao parto e nascimento </a:t>
            </a:r>
          </a:p>
          <a:p>
            <a:pPr eaLnBrk="0" fontAlgn="auto" hangingPunct="0">
              <a:spcAft>
                <a:spcPts val="0"/>
              </a:spcAft>
              <a:buFont typeface="Wingdings"/>
              <a:buNone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74320" indent="-27432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da </a:t>
            </a:r>
            <a:r>
              <a:rPr lang="pt-BR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atenção à saúde das </a:t>
            </a:r>
            <a:r>
              <a:rPr lang="pt-BR" sz="2400" b="1" cap="all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crianças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de 0 a 24 meses com qualidade e resolutividade</a:t>
            </a:r>
          </a:p>
          <a:p>
            <a:pPr marL="274320" indent="-274320"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274320" indent="-274320" eaLnBrk="0" fontAlgn="auto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Garantia de acesso às ações do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 planejamento reprodutivo</a:t>
            </a:r>
          </a:p>
        </p:txBody>
      </p:sp>
      <p:pic>
        <p:nvPicPr>
          <p:cNvPr id="7066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6119813"/>
            <a:ext cx="23764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il_fi" descr="Rede%20Cegonha_progr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17475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5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750" y="115888"/>
            <a:ext cx="7751763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1684" name="il_fi" descr="Rede%20Cegonha_program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711200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4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3"/>
          <p:cNvSpPr txBox="1">
            <a:spLocks noChangeArrowheads="1"/>
          </p:cNvSpPr>
          <p:nvPr/>
        </p:nvSpPr>
        <p:spPr bwMode="auto">
          <a:xfrm>
            <a:off x="1871663" y="1989138"/>
            <a:ext cx="72723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pt-BR" sz="2800" b="1">
                <a:latin typeface="Calibri" pitchFamily="34" charset="0"/>
                <a:cs typeface="Arial" charset="0"/>
              </a:rPr>
              <a:t>COMPONENTES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pt-BR" sz="2400" b="1">
              <a:latin typeface="Calibri" pitchFamily="34" charset="0"/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pt-BR" sz="2400" b="1">
                <a:latin typeface="Calibri" pitchFamily="34" charset="0"/>
                <a:cs typeface="Arial" charset="0"/>
              </a:rPr>
              <a:t>I - Pré-Natal 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pt-BR" sz="2400" b="1">
                <a:latin typeface="Calibri" pitchFamily="34" charset="0"/>
                <a:cs typeface="Arial" charset="0"/>
              </a:rPr>
              <a:t>II - Parto e Nascimento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pt-BR" sz="2400" b="1">
                <a:latin typeface="Calibri" pitchFamily="34" charset="0"/>
                <a:cs typeface="Arial" charset="0"/>
              </a:rPr>
              <a:t>III - Puerpério e Atenção Integral à Saúde da Criança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pt-BR" sz="2400" b="1">
                <a:latin typeface="Calibri" pitchFamily="34" charset="0"/>
                <a:cs typeface="Arial" charset="0"/>
              </a:rPr>
              <a:t>IV - Sistema Logístico: Transporte Sanitário e Regulação 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pt-BR" sz="2400" b="1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00188" y="785813"/>
            <a:ext cx="7416800" cy="50323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26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    COMPONENTE PRÉ-NATAL: qualificação </a:t>
            </a:r>
            <a:br>
              <a:rPr lang="pt-BR" sz="26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endParaRPr lang="pt-BR" sz="26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Título 5"/>
          <p:cNvSpPr txBox="1">
            <a:spLocks/>
          </p:cNvSpPr>
          <p:nvPr/>
        </p:nvSpPr>
        <p:spPr>
          <a:xfrm>
            <a:off x="2843213" y="188913"/>
            <a:ext cx="4968875" cy="454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0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Rede Cegonha </a:t>
            </a:r>
            <a:endParaRPr lang="pt-BR" sz="30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2709" name="Espaço Reservado para Conteúdo 10"/>
          <p:cNvSpPr txBox="1">
            <a:spLocks/>
          </p:cNvSpPr>
          <p:nvPr/>
        </p:nvSpPr>
        <p:spPr bwMode="auto">
          <a:xfrm>
            <a:off x="1595438" y="1628775"/>
            <a:ext cx="75612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Calibri" pitchFamily="34" charset="0"/>
                <a:cs typeface="Arial" charset="0"/>
              </a:rPr>
              <a:t>Avaliação da vulnerabilidade e risco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Calibri" pitchFamily="34" charset="0"/>
                <a:cs typeface="Arial" charset="0"/>
              </a:rPr>
              <a:t>Práticas educativas  - 4 durante o pré-natal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err="1">
                <a:latin typeface="Calibri" pitchFamily="34" charset="0"/>
                <a:cs typeface="Arial" charset="0"/>
              </a:rPr>
              <a:t>Novos</a:t>
            </a:r>
            <a:r>
              <a:rPr lang="en-US" sz="2400" b="1" dirty="0">
                <a:latin typeface="Calibri" pitchFamily="34" charset="0"/>
                <a:cs typeface="Arial" charset="0"/>
              </a:rPr>
              <a:t> </a:t>
            </a:r>
            <a:r>
              <a:rPr lang="en-US" sz="2400" b="1" dirty="0" err="1">
                <a:latin typeface="Calibri" pitchFamily="34" charset="0"/>
                <a:cs typeface="Arial" charset="0"/>
              </a:rPr>
              <a:t>exames</a:t>
            </a:r>
            <a:r>
              <a:rPr lang="en-US" sz="2400" b="1" dirty="0">
                <a:latin typeface="Calibri" pitchFamily="34" charset="0"/>
                <a:cs typeface="Arial" charset="0"/>
              </a:rPr>
              <a:t> </a:t>
            </a:r>
            <a:r>
              <a:rPr lang="en-US" sz="2400" b="1" dirty="0" err="1">
                <a:latin typeface="Calibri" pitchFamily="34" charset="0"/>
                <a:cs typeface="Arial" charset="0"/>
              </a:rPr>
              <a:t>pré</a:t>
            </a:r>
            <a:r>
              <a:rPr lang="en-US" sz="2400" b="1" dirty="0">
                <a:latin typeface="Calibri" pitchFamily="34" charset="0"/>
                <a:cs typeface="Arial" charset="0"/>
              </a:rPr>
              <a:t>-natal: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teste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rápido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gravidez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, de 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sífilis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e HIV,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eletroforese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Hb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proteinúria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fita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sz="2000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ultrassom</a:t>
            </a:r>
            <a:r>
              <a:rPr lang="en-US" sz="2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, etc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Calibri" pitchFamily="34" charset="0"/>
                <a:cs typeface="Arial" charset="0"/>
              </a:rPr>
              <a:t>Exames em tempo oportuno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>
                <a:latin typeface="Calibri" pitchFamily="34" charset="0"/>
                <a:cs typeface="Arial" charset="0"/>
              </a:rPr>
              <a:t>KIT UBS: 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sonar,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fita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métrica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gestograma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, CAB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Pré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-natal,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balança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adulto</a:t>
            </a:r>
            <a:endParaRPr lang="en-US" b="1" dirty="0">
              <a:solidFill>
                <a:srgbClr val="990099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>
                <a:latin typeface="Calibri" pitchFamily="34" charset="0"/>
                <a:cs typeface="Arial" charset="0"/>
              </a:rPr>
              <a:t>KIT </a:t>
            </a:r>
            <a:r>
              <a:rPr lang="en-US" sz="2400" b="1" dirty="0" err="1">
                <a:latin typeface="Calibri" pitchFamily="34" charset="0"/>
                <a:cs typeface="Arial" charset="0"/>
              </a:rPr>
              <a:t>gestante</a:t>
            </a:r>
            <a:r>
              <a:rPr lang="en-US" b="1" dirty="0">
                <a:latin typeface="Calibri" pitchFamily="34" charset="0"/>
                <a:cs typeface="Arial" charset="0"/>
              </a:rPr>
              <a:t>: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bolsa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+ material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cura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umbigo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+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trocador</a:t>
            </a:r>
            <a:r>
              <a:rPr lang="en-US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b="1" dirty="0" err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fralda</a:t>
            </a:r>
            <a:endParaRPr lang="pt-BR" b="1" dirty="0">
              <a:solidFill>
                <a:srgbClr val="990099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Calibri" pitchFamily="34" charset="0"/>
                <a:cs typeface="Arial" charset="0"/>
              </a:rPr>
              <a:t>Capacitação das equipes: autonomia e </a:t>
            </a:r>
            <a:br>
              <a:rPr lang="pt-BR" sz="2400" b="1" dirty="0">
                <a:latin typeface="Calibri" pitchFamily="34" charset="0"/>
                <a:cs typeface="Arial" charset="0"/>
              </a:rPr>
            </a:br>
            <a:r>
              <a:rPr lang="pt-BR" sz="2400" b="1" dirty="0">
                <a:latin typeface="Calibri" pitchFamily="34" charset="0"/>
                <a:cs typeface="Arial" charset="0"/>
              </a:rPr>
              <a:t>                                              protagonismo da mulher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Calibri" pitchFamily="34" charset="0"/>
                <a:cs typeface="Arial" charset="0"/>
              </a:rPr>
              <a:t>Promoção da vinculação ao local do parto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err="1">
                <a:latin typeface="Calibri" pitchFamily="34" charset="0"/>
                <a:cs typeface="Arial" charset="0"/>
              </a:rPr>
              <a:t>Sisprenatal</a:t>
            </a:r>
            <a:r>
              <a:rPr lang="en-US" sz="2400" b="1" dirty="0">
                <a:latin typeface="Calibri" pitchFamily="34" charset="0"/>
                <a:cs typeface="Arial" charset="0"/>
              </a:rPr>
              <a:t> Web</a:t>
            </a:r>
            <a:r>
              <a:rPr lang="en-US" sz="2400" b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</a:t>
            </a:r>
            <a:endParaRPr lang="pt-BR" sz="2000" b="1" dirty="0">
              <a:solidFill>
                <a:srgbClr val="99009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2710" name="il_fi" descr="Rede%20Cegonha_program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5363" y="11271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2"/>
          <p:cNvPicPr>
            <a:picLocks noChangeAspect="1" noChangeArrowheads="1"/>
          </p:cNvPicPr>
          <p:nvPr/>
        </p:nvPicPr>
        <p:blipFill>
          <a:blip r:embed="rId4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6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1263" cy="719137"/>
          </a:xfrm>
        </p:spPr>
        <p:txBody>
          <a:bodyPr/>
          <a:lstStyle/>
          <a:p>
            <a:pPr algn="ctr" eaLnBrk="1" hangingPunct="1"/>
            <a:r>
              <a:rPr lang="pt-BR" sz="2600" smtClean="0">
                <a:solidFill>
                  <a:schemeClr val="tx2"/>
                </a:solidFill>
              </a:rPr>
              <a:t>TRANSPORTE SEGURO</a:t>
            </a:r>
          </a:p>
        </p:txBody>
      </p:sp>
      <p:sp>
        <p:nvSpPr>
          <p:cNvPr id="35842" name="Retângulo 7"/>
          <p:cNvSpPr>
            <a:spLocks noChangeArrowheads="1"/>
          </p:cNvSpPr>
          <p:nvPr/>
        </p:nvSpPr>
        <p:spPr bwMode="auto">
          <a:xfrm>
            <a:off x="827088" y="1125538"/>
            <a:ext cx="7129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Gestante não peregrina:  garantia de vaga sempre à mulher e ao bebê </a:t>
            </a:r>
          </a:p>
        </p:txBody>
      </p:sp>
      <p:sp>
        <p:nvSpPr>
          <p:cNvPr id="35843" name="Retângulo 9"/>
          <p:cNvSpPr>
            <a:spLocks noChangeArrowheads="1"/>
          </p:cNvSpPr>
          <p:nvPr/>
        </p:nvSpPr>
        <p:spPr bwMode="auto">
          <a:xfrm>
            <a:off x="4352925" y="3644900"/>
            <a:ext cx="4791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b="1">
                <a:solidFill>
                  <a:schemeClr val="folHlink"/>
                </a:solidFill>
                <a:latin typeface="Calibri" pitchFamily="34" charset="0"/>
              </a:rPr>
              <a:t>SAMU Cegonha à disposição: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>
                <a:latin typeface="Calibri" pitchFamily="34" charset="0"/>
              </a:rPr>
              <a:t>ambulâncias de suporte avançado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>
                <a:latin typeface="Calibri" pitchFamily="34" charset="0"/>
              </a:rPr>
              <a:t>incubadoras e respiradores para RN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pt-BR">
                <a:latin typeface="Calibri" pitchFamily="34" charset="0"/>
              </a:rPr>
              <a:t>profissionais capacitados</a:t>
            </a:r>
          </a:p>
        </p:txBody>
      </p:sp>
      <p:sp>
        <p:nvSpPr>
          <p:cNvPr id="35844" name="CaixaDeTexto 10"/>
          <p:cNvSpPr txBox="1">
            <a:spLocks noChangeArrowheads="1"/>
          </p:cNvSpPr>
          <p:nvPr/>
        </p:nvSpPr>
        <p:spPr bwMode="auto">
          <a:xfrm>
            <a:off x="395288" y="2060575"/>
            <a:ext cx="8350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  <a:buFont typeface="Wingdings" pitchFamily="2" charset="2"/>
              <a:buChar char="§"/>
            </a:pPr>
            <a:r>
              <a:rPr lang="pt-BR" sz="2000" b="1"/>
              <a:t> Apoio para o deslocamento durante o pré-natal</a:t>
            </a:r>
          </a:p>
          <a:p>
            <a:pPr>
              <a:lnSpc>
                <a:spcPct val="145000"/>
              </a:lnSpc>
              <a:buFont typeface="Wingdings" pitchFamily="2" charset="2"/>
              <a:buChar char="§"/>
            </a:pPr>
            <a:r>
              <a:rPr lang="pt-BR" sz="2000" b="1"/>
              <a:t> Apoio ao transporte para a maternidade (“Vale-Taxi”)</a:t>
            </a:r>
          </a:p>
          <a:p>
            <a:pPr>
              <a:lnSpc>
                <a:spcPct val="145000"/>
              </a:lnSpc>
              <a:buFont typeface="Wingdings" pitchFamily="2" charset="2"/>
              <a:buChar char="§"/>
            </a:pPr>
            <a:r>
              <a:rPr lang="pt-BR" sz="2000" b="1"/>
              <a:t> Central de regulação reservará o leito que será usado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0" y="4986338"/>
            <a:ext cx="9144000" cy="13144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Descumprimento da Lei nº 11.634/2007 que estabelece que toda gestante deve saber em qual serviço de saúde será realizado o parto</a:t>
            </a:r>
          </a:p>
          <a:p>
            <a:pPr>
              <a:buFont typeface="Arial" charset="0"/>
              <a:buChar char="•"/>
            </a:pPr>
            <a:r>
              <a:rPr lang="pt-BR" sz="1600" b="1">
                <a:latin typeface="Calibri" pitchFamily="34" charset="0"/>
              </a:rPr>
              <a:t>Parturientes peregrinando à procura de vaga</a:t>
            </a:r>
          </a:p>
          <a:p>
            <a:pPr>
              <a:buFont typeface="Arial" charset="0"/>
              <a:buChar char="•"/>
            </a:pPr>
            <a:r>
              <a:rPr lang="pt-BR" sz="1600" b="1">
                <a:latin typeface="Calibri" pitchFamily="34" charset="0"/>
              </a:rPr>
              <a:t>Mulheres dando à luz em trânsito</a:t>
            </a:r>
          </a:p>
          <a:p>
            <a:pPr>
              <a:buFont typeface="Arial" charset="0"/>
              <a:buChar char="•"/>
            </a:pPr>
            <a:r>
              <a:rPr lang="pt-BR" sz="1600" b="1">
                <a:latin typeface="Calibri" pitchFamily="34" charset="0"/>
              </a:rPr>
              <a:t>Ineficiente regulação leitos obstétricos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500188" y="1214438"/>
            <a:ext cx="76438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24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QUALIFICAÇÃO DA ATENÇÃO AO PARTO </a:t>
            </a:r>
            <a:br>
              <a:rPr lang="pt-BR" sz="24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pt-BR" sz="24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E NASCIMENTO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500188" y="2428875"/>
            <a:ext cx="7643812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2" algn="ctr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pt-BR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“GRAVIDEZ NÃO É DOENÇA”</a:t>
            </a:r>
            <a:br>
              <a:rPr lang="pt-BR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mudança do modelo de atenção</a:t>
            </a:r>
          </a:p>
          <a:p>
            <a:pPr marL="355600" lvl="2" algn="just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pt-BR" sz="2800" b="1" dirty="0">
              <a:latin typeface="Calibri" pitchFamily="34" charset="0"/>
              <a:cs typeface="Calibri" pitchFamily="34" charset="0"/>
            </a:endParaRPr>
          </a:p>
          <a:p>
            <a:pPr marL="0" lvl="1" indent="-101600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pt-BR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Mudança nas estruturas e ambientes de atenção ao parto</a:t>
            </a:r>
          </a:p>
          <a:p>
            <a:pPr marL="0" lvl="1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0" lvl="1" indent="-101600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 Boas práticas de atenção e na gestão do cuidado:  prevenção de </a:t>
            </a:r>
            <a:r>
              <a:rPr lang="pt-BR" sz="2400" b="1" dirty="0" err="1">
                <a:latin typeface="Calibri" pitchFamily="34" charset="0"/>
                <a:cs typeface="Calibri" pitchFamily="34" charset="0"/>
              </a:rPr>
              <a:t>iatrogenias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b="1" dirty="0" err="1">
                <a:latin typeface="Calibri" pitchFamily="34" charset="0"/>
                <a:cs typeface="Calibri" pitchFamily="34" charset="0"/>
              </a:rPr>
              <a:t>morbi-mortalidade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materna e infantil</a:t>
            </a:r>
          </a:p>
          <a:p>
            <a:pPr marL="355600" lvl="2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55600" lvl="2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pt-BR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1270000" lvl="4" algn="just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270000" lvl="4" algn="just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70" name="il_fi" descr="Rede%20Cegonha_progr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238125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5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252413" y="981075"/>
            <a:ext cx="9145588" cy="5545138"/>
          </a:xfrm>
        </p:spPr>
        <p:txBody>
          <a:bodyPr/>
          <a:lstStyle/>
          <a:p>
            <a:pPr marL="355600" lvl="2" indent="0" algn="just" eaLnBrk="1" hangingPunct="1">
              <a:buClr>
                <a:schemeClr val="tx1"/>
              </a:buClr>
              <a:buFont typeface="Arial" charset="0"/>
              <a:buNone/>
            </a:pPr>
            <a:endParaRPr lang="pt-BR" sz="2200" b="1" smtClean="0">
              <a:solidFill>
                <a:srgbClr val="FF0000"/>
              </a:solidFill>
            </a:endParaRPr>
          </a:p>
          <a:p>
            <a:pPr marL="355600" lvl="2" indent="0" algn="just" eaLnBrk="1" hangingPunct="1">
              <a:buClr>
                <a:schemeClr val="tx1"/>
              </a:buClr>
              <a:buFont typeface="Arial" charset="0"/>
              <a:buNone/>
            </a:pPr>
            <a:r>
              <a:rPr lang="pt-BR" smtClean="0"/>
              <a:t>   </a:t>
            </a:r>
            <a:r>
              <a:rPr lang="pt-BR" sz="2800" smtClean="0"/>
              <a:t>1. </a:t>
            </a:r>
            <a:r>
              <a:rPr lang="pt-BR" sz="2800" b="1" smtClean="0"/>
              <a:t>Mudança nas estruturas/ambientes que atendem      		parto</a:t>
            </a:r>
          </a:p>
          <a:p>
            <a:pPr marL="355600" lvl="2" indent="0" algn="just" eaLnBrk="1" hangingPunct="1">
              <a:buClr>
                <a:schemeClr val="tx1"/>
              </a:buClr>
              <a:buFont typeface="Arial" charset="0"/>
              <a:buNone/>
            </a:pPr>
            <a:endParaRPr lang="pt-BR" sz="2200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800" smtClean="0"/>
              <a:t>  </a:t>
            </a:r>
            <a:r>
              <a:rPr lang="pt-BR" sz="2800" smtClean="0"/>
              <a:t>Adequação da ambiência das maternidades de acordo com       a RDC 36</a:t>
            </a:r>
          </a:p>
          <a:p>
            <a:pPr marL="1270000" lvl="4" indent="0" algn="just" eaLnBrk="1" hangingPunct="1">
              <a:buClr>
                <a:schemeClr val="tx1"/>
              </a:buClr>
              <a:buFont typeface="Arial" charset="0"/>
              <a:buNone/>
            </a:pPr>
            <a:endParaRPr lang="pt-BR" sz="2800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smtClean="0"/>
              <a:t>  Criação de Centros de Parto Normais peri ou intra-hospitalares</a:t>
            </a:r>
          </a:p>
          <a:p>
            <a:pPr marL="1270000" lvl="4" indent="0" algn="just" eaLnBrk="1" hangingPunct="1">
              <a:buClr>
                <a:schemeClr val="tx1"/>
              </a:buClr>
              <a:buFont typeface="Arial" charset="0"/>
              <a:buNone/>
            </a:pPr>
            <a:endParaRPr lang="pt-BR" sz="2800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smtClean="0"/>
              <a:t>   Criação de casas de gestantes, puéperas e bebês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5"/>
          <p:cNvSpPr txBox="1">
            <a:spLocks/>
          </p:cNvSpPr>
          <p:nvPr/>
        </p:nvSpPr>
        <p:spPr>
          <a:xfrm>
            <a:off x="2843213" y="188913"/>
            <a:ext cx="4968875" cy="1008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pt-BR" sz="3000" b="1" dirty="0">
              <a:solidFill>
                <a:srgbClr val="A22E9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373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500188" y="1214438"/>
            <a:ext cx="76438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pt-BR" sz="24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3734" name="Espaço Reservado para Conteúdo 2"/>
          <p:cNvSpPr txBox="1">
            <a:spLocks/>
          </p:cNvSpPr>
          <p:nvPr/>
        </p:nvSpPr>
        <p:spPr bwMode="auto">
          <a:xfrm>
            <a:off x="1500188" y="2133600"/>
            <a:ext cx="7319962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2"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2800" b="1" i="1">
                <a:latin typeface="Times New Roman" pitchFamily="18" charset="0"/>
                <a:cs typeface="Arial" charset="0"/>
              </a:rPr>
              <a:t>É aquela que associa a </a:t>
            </a:r>
            <a:r>
              <a:rPr lang="en-US" sz="2800" b="1" i="1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experiência do provedor de cuidados</a:t>
            </a:r>
            <a:r>
              <a:rPr lang="en-US" sz="2800" b="1" i="1">
                <a:latin typeface="Times New Roman" pitchFamily="18" charset="0"/>
                <a:cs typeface="Arial" charset="0"/>
              </a:rPr>
              <a:t>, com a </a:t>
            </a:r>
            <a:r>
              <a:rPr lang="en-US" sz="2800" b="1" i="1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biologia única da paciente </a:t>
            </a:r>
            <a:r>
              <a:rPr lang="en-US" sz="2800" b="1" i="1">
                <a:latin typeface="Times New Roman" pitchFamily="18" charset="0"/>
                <a:cs typeface="Arial" charset="0"/>
              </a:rPr>
              <a:t>e a </a:t>
            </a:r>
            <a:r>
              <a:rPr lang="en-US" sz="2800" b="1" i="1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melhor prova científica disponível </a:t>
            </a:r>
            <a:r>
              <a:rPr lang="en-US" sz="2800" b="1" i="1">
                <a:latin typeface="Times New Roman" pitchFamily="18" charset="0"/>
                <a:cs typeface="Arial" charset="0"/>
              </a:rPr>
              <a:t>que assegura que aquela prática produz mais benefícios que danos ou é melhor do que alguma outra prática conhecida.  </a:t>
            </a:r>
          </a:p>
          <a:p>
            <a:pPr marL="355600" lvl="2" algn="ctr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000" b="1">
              <a:latin typeface="Calibri" pitchFamily="34" charset="0"/>
              <a:cs typeface="Arial" charset="0"/>
            </a:endParaRPr>
          </a:p>
          <a:p>
            <a:pPr marL="355600" lvl="2" eaLnBrk="0" hangingPunct="0">
              <a:spcBef>
                <a:spcPct val="20000"/>
              </a:spcBef>
              <a:buClr>
                <a:schemeClr val="tx1"/>
              </a:buClr>
            </a:pPr>
            <a:endParaRPr lang="pt-BR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marL="1270000" lvl="4" algn="just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pt-BR" sz="2000" b="1">
              <a:latin typeface="Calibri" pitchFamily="34" charset="0"/>
              <a:cs typeface="Arial" charset="0"/>
            </a:endParaRPr>
          </a:p>
          <a:p>
            <a:pPr marL="1270000" lvl="4" algn="just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pt-BR" sz="2000" b="1">
              <a:latin typeface="Calibri" pitchFamily="34" charset="0"/>
              <a:cs typeface="Arial" charset="0"/>
            </a:endParaRPr>
          </a:p>
        </p:txBody>
      </p:sp>
      <p:pic>
        <p:nvPicPr>
          <p:cNvPr id="73735" name="il_fi" descr="Rede%20Cegonha_progr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238125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2"/>
          <p:cNvPicPr>
            <a:picLocks noChangeAspect="1" noChangeArrowheads="1"/>
          </p:cNvPicPr>
          <p:nvPr/>
        </p:nvPicPr>
        <p:blipFill>
          <a:blip r:embed="rId5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47813" y="115888"/>
            <a:ext cx="6264275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Boa prática na assistência à saúde: 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7994650" cy="1008063"/>
          </a:xfrm>
        </p:spPr>
        <p:txBody>
          <a:bodyPr/>
          <a:lstStyle/>
          <a:p>
            <a:pPr eaLnBrk="1" hangingPunct="1"/>
            <a:r>
              <a:rPr lang="pt-BR" sz="2600" smtClean="0">
                <a:solidFill>
                  <a:schemeClr val="folHlink"/>
                </a:solidFill>
              </a:rPr>
              <a:t>QUALIFICAÇÃO DA ATENÇÃO AO PARTO E NASCIMENTO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541338" y="1052513"/>
            <a:ext cx="9363076" cy="5545137"/>
          </a:xfrm>
        </p:spPr>
        <p:txBody>
          <a:bodyPr/>
          <a:lstStyle/>
          <a:p>
            <a:pPr marL="355600" lvl="2" indent="0" algn="just" eaLnBrk="1" hangingPunct="1">
              <a:buClr>
                <a:schemeClr val="tx1"/>
              </a:buClr>
              <a:buFont typeface="Arial" charset="0"/>
              <a:buNone/>
            </a:pPr>
            <a:r>
              <a:rPr lang="pt-BR" sz="2200" smtClean="0"/>
              <a:t>      2. </a:t>
            </a:r>
            <a:r>
              <a:rPr lang="pt-BR" b="1" smtClean="0"/>
              <a:t>Boas práticas de atenção e gestão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Acolhimento com classificação de risco</a:t>
            </a:r>
            <a:endParaRPr lang="pt-BR" sz="2200" b="1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Direito a acompanhante durante a internação 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Apoio durante o parto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Oferta de métodos de alívio da dor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Liberdade de posição no parto, privacidade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Restrição de episiotomia, amniotomia , ocitocina e outras 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Contato pele a pele mãe – bebê – proteção do período sensível</a:t>
            </a:r>
            <a:endParaRPr lang="pt-BR" b="1" smtClean="0"/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Acolhimento adequado às especificidades étnico-culturais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Equipes horizontais do cuidado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Presença de enfermeiro obstetra/obstetriz  na assistência ao parto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Colegiados gestores materno-infantis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   Discussão e publicização dos resultados</a:t>
            </a:r>
          </a:p>
          <a:p>
            <a:pPr marL="1270000" lvl="4" indent="0"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2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5"/>
          <p:cNvSpPr txBox="1">
            <a:spLocks noChangeArrowheads="1"/>
          </p:cNvSpPr>
          <p:nvPr/>
        </p:nvSpPr>
        <p:spPr bwMode="auto">
          <a:xfrm>
            <a:off x="539750" y="620713"/>
            <a:ext cx="74533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pt-B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pt-BR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Garantia de cobertura de leitos de Alto Risco, Canguru, UTI Materna e UTI/UCI  Neonatal – cuidado integral ao RN de risco</a:t>
            </a:r>
          </a:p>
        </p:txBody>
      </p:sp>
      <p:pic>
        <p:nvPicPr>
          <p:cNvPr id="38915" name="Picture 2" descr="E:\Compromissos Prioritários\RMI\DSC_0796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36838"/>
            <a:ext cx="51133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363" y="2708275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47813" y="44450"/>
            <a:ext cx="7596187" cy="259238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2800" b="1">
                <a:solidFill>
                  <a:srgbClr val="E52337"/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sz="2400" b="1">
                <a:latin typeface="Calibri" pitchFamily="34" charset="0"/>
                <a:cs typeface="Arial" charset="0"/>
              </a:rPr>
              <a:t>ODM 4  - Diminuir em 2/3 a mortalidade infantil  até 2015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latin typeface="Calibri" pitchFamily="34" charset="0"/>
                <a:cs typeface="Arial" charset="0"/>
              </a:rPr>
              <a:t>		Brasil  - 15,7/1000 -  atual 18/1000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latin typeface="Calibri" pitchFamily="34" charset="0"/>
                <a:cs typeface="Arial" charset="0"/>
              </a:rPr>
              <a:t>		</a:t>
            </a:r>
          </a:p>
          <a:p>
            <a:pPr eaLnBrk="0" hangingPunct="0">
              <a:defRPr/>
            </a:pPr>
            <a:r>
              <a:rPr lang="pt-BR" sz="2400" b="1">
                <a:latin typeface="Calibri" pitchFamily="34" charset="0"/>
                <a:cs typeface="Arial" charset="0"/>
              </a:rPr>
              <a:t>ODM  5  - Reduzir em ¾  razão de morte materna até 2015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latin typeface="Calibri" pitchFamily="34" charset="0"/>
                <a:cs typeface="Arial" charset="0"/>
              </a:rPr>
              <a:t>	 	Brasil 35/100.000 - atual 69/100 mil</a:t>
            </a:r>
            <a:br>
              <a:rPr lang="pt-BR" sz="2400" b="1">
                <a:latin typeface="Calibri" pitchFamily="34" charset="0"/>
                <a:cs typeface="Arial" charset="0"/>
              </a:rPr>
            </a:b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                                  </a:t>
            </a:r>
          </a:p>
        </p:txBody>
      </p:sp>
      <p:pic>
        <p:nvPicPr>
          <p:cNvPr id="19460" name="il_fi" descr="Rede%20Cegonha_progr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575151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888" y="6308725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7850188" cy="1008063"/>
          </a:xfrm>
        </p:spPr>
        <p:txBody>
          <a:bodyPr/>
          <a:lstStyle/>
          <a:p>
            <a:pPr algn="ctr" eaLnBrk="1" hangingPunct="1"/>
            <a:r>
              <a:rPr lang="pt-BR" sz="2600" smtClean="0">
                <a:solidFill>
                  <a:schemeClr val="folHlink"/>
                </a:solidFill>
              </a:rPr>
              <a:t>QUALIFICAÇÃO DA ATENÇÃO AO PARTO E NASCIMENTO</a:t>
            </a:r>
          </a:p>
        </p:txBody>
      </p:sp>
      <p:sp>
        <p:nvSpPr>
          <p:cNvPr id="39938" name="Espaço Reservado para Conteúdo 2"/>
          <p:cNvSpPr txBox="1">
            <a:spLocks/>
          </p:cNvSpPr>
          <p:nvPr/>
        </p:nvSpPr>
        <p:spPr bwMode="auto">
          <a:xfrm>
            <a:off x="285750" y="928688"/>
            <a:ext cx="86423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pt-BR" b="1">
                <a:latin typeface="Calibri" pitchFamily="34" charset="0"/>
              </a:rPr>
              <a:t>Nas Maternidades, implantar  Centros de Parto Normal</a:t>
            </a:r>
            <a:r>
              <a:rPr lang="pt-BR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pt-BR" sz="3200" b="1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pt-BR" sz="2800">
              <a:latin typeface="Calibri" pitchFamily="34" charset="0"/>
            </a:endParaRPr>
          </a:p>
        </p:txBody>
      </p:sp>
      <p:pic>
        <p:nvPicPr>
          <p:cNvPr id="39939" name="Picture 1" descr="Descrição: C:\Users\thereza.lamare\AppData\Local\Microsoft\Windows\Temporary Internet Files\Content.Outlook\HEUQXGK9\fachada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521493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Imagem 1" descr="Posições Parto"/>
          <p:cNvPicPr>
            <a:picLocks noChangeAspect="1" noChangeArrowheads="1"/>
          </p:cNvPicPr>
          <p:nvPr/>
        </p:nvPicPr>
        <p:blipFill>
          <a:blip r:embed="rId3" cstate="print"/>
          <a:srcRect r="11810" b="23622"/>
          <a:stretch>
            <a:fillRect/>
          </a:stretch>
        </p:blipFill>
        <p:spPr bwMode="auto">
          <a:xfrm>
            <a:off x="4889500" y="3933825"/>
            <a:ext cx="4075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867400" y="3175000"/>
            <a:ext cx="3276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6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52337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 smtClean="0"/>
              <a:t>Adequação da ambiência –Pré-parto, Parto e  </a:t>
            </a:r>
            <a:r>
              <a:rPr lang="pt-BR" dirty="0" err="1" smtClean="0"/>
              <a:t>Pós-parto</a:t>
            </a:r>
            <a:r>
              <a:rPr lang="pt-BR" dirty="0" smtClean="0"/>
              <a:t> (PPP)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2600" smtClean="0">
                <a:solidFill>
                  <a:schemeClr val="folHlink"/>
                </a:solidFill>
              </a:rPr>
              <a:t>CASAS DA GESTANTE, DO BEBÊ E PUERPERA- CGBP</a:t>
            </a:r>
          </a:p>
        </p:txBody>
      </p:sp>
      <p:sp>
        <p:nvSpPr>
          <p:cNvPr id="4096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7338" y="1428750"/>
            <a:ext cx="8389937" cy="2505075"/>
          </a:xfrm>
        </p:spPr>
        <p:txBody>
          <a:bodyPr/>
          <a:lstStyle/>
          <a:p>
            <a:pPr marL="0" indent="0" algn="ctr" eaLnBrk="1" hangingPunct="1">
              <a:buClr>
                <a:schemeClr val="tx1"/>
              </a:buClr>
              <a:buFont typeface="Arial" charset="0"/>
              <a:buNone/>
            </a:pPr>
            <a:r>
              <a:rPr lang="pt-BR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Abrigam: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smtClean="0"/>
              <a:t> </a:t>
            </a:r>
            <a:r>
              <a:rPr lang="pt-BR" sz="2400" smtClean="0"/>
              <a:t>Gestantes que precisam de vigilância constante em ambiente não hospitalar e/ou não podem retornar ao domicílio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 Mães que têm bebês internados na UTI/UCI ou em  tratamento clínico que não exija internação hospitalar; puérperas em regime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                                                      de observação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79930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100" b="1">
                <a:solidFill>
                  <a:srgbClr val="2A9646"/>
                </a:solidFill>
                <a:latin typeface="Calibri" pitchFamily="34" charset="0"/>
              </a:rPr>
              <a:t>Serão instaladas junto a todas as maternidades de alto risco</a:t>
            </a:r>
          </a:p>
        </p:txBody>
      </p:sp>
      <p:sp>
        <p:nvSpPr>
          <p:cNvPr id="40964" name="Espaço Reservado para Conteúdo 2"/>
          <p:cNvSpPr>
            <a:spLocks/>
          </p:cNvSpPr>
          <p:nvPr/>
        </p:nvSpPr>
        <p:spPr bwMode="auto">
          <a:xfrm>
            <a:off x="4356100" y="4221163"/>
            <a:ext cx="43195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>
                <a:latin typeface="Calibri" pitchFamily="34" charset="0"/>
              </a:rPr>
              <a:t> Recém-nascidos que demandam atenção diária da alta complexidade</a:t>
            </a:r>
          </a:p>
        </p:txBody>
      </p:sp>
      <p:pic>
        <p:nvPicPr>
          <p:cNvPr id="40965" name="Picture 4" descr="http://www.sofiafeldman.org.br/wp-content/uploads/2008/12/Pid-Neo-00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455988"/>
            <a:ext cx="3706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8" y="7316788"/>
            <a:ext cx="9144000" cy="3079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1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8370" name="Retângulo 1"/>
          <p:cNvSpPr>
            <a:spLocks noChangeArrowheads="1"/>
          </p:cNvSpPr>
          <p:nvPr/>
        </p:nvSpPr>
        <p:spPr bwMode="auto">
          <a:xfrm>
            <a:off x="1763713" y="2205038"/>
            <a:ext cx="7019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b="1"/>
              <a:t>Baixa vinculação do RN, no momento da alta hospitalar, para a continuidade do cuidado na atenção primaria ; Baixa valorização do acompanhamento do crescimento e desenvolvimento das crianças pelos serviços de saúde e Falta de apoio social para gestantes, puérperas, nutrizes e crianças em situação de vulnerabilidade social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b="1">
              <a:latin typeface="Calibri" pitchFamily="34" charset="0"/>
            </a:endParaRPr>
          </a:p>
        </p:txBody>
      </p:sp>
      <p:sp>
        <p:nvSpPr>
          <p:cNvPr id="58371" name="Título 2"/>
          <p:cNvSpPr>
            <a:spLocks noGrp="1"/>
          </p:cNvSpPr>
          <p:nvPr>
            <p:ph type="title"/>
          </p:nvPr>
        </p:nvSpPr>
        <p:spPr>
          <a:xfrm>
            <a:off x="1763713" y="1196975"/>
            <a:ext cx="7561262" cy="1008063"/>
          </a:xfrm>
        </p:spPr>
        <p:txBody>
          <a:bodyPr/>
          <a:lstStyle/>
          <a:p>
            <a:r>
              <a:rPr lang="pt-BR" sz="2800" smtClean="0">
                <a:solidFill>
                  <a:schemeClr val="folHlink"/>
                </a:solidFill>
              </a:rPr>
              <a:t>PUERPÉRIO E ATENÇÃO À CRIANÇA ATÉ 2 ANOS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ítulo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61263" cy="1008063"/>
          </a:xfrm>
        </p:spPr>
        <p:txBody>
          <a:bodyPr/>
          <a:lstStyle/>
          <a:p>
            <a:pPr algn="ctr" eaLnBrk="1" hangingPunct="1"/>
            <a:r>
              <a:rPr lang="pt-BR" smtClean="0">
                <a:solidFill>
                  <a:schemeClr val="folHlink"/>
                </a:solidFill>
              </a:rPr>
              <a:t> CUIDADO À CRIANÇA</a:t>
            </a:r>
          </a:p>
        </p:txBody>
      </p:sp>
      <p:sp>
        <p:nvSpPr>
          <p:cNvPr id="6041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4313" y="1412875"/>
            <a:ext cx="8572500" cy="43576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Promover aleitamento materno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Garantir acompanhamento da criança na atenção básica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Garantir  atendimento especializado para casos de maior risco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Busca ativa dos faltosos, sobretudo de maior risco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Garantir acesso às vacinas disponíveis no SUS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pt-BR" sz="2400" smtClean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0" y="5037138"/>
            <a:ext cx="9144000" cy="13112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 desempenho das crianças nestes dois primeiros anos (crescimento e desenvolvimento) vai repercutir para o resto da vida do indivíduo, incluindo aquisição cognitiva e capacidade de trabalho</a:t>
            </a:r>
          </a:p>
          <a:p>
            <a:pPr algn="ctr"/>
            <a:endParaRPr lang="pt-BR" sz="2000" b="1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ítulo 1"/>
          <p:cNvSpPr>
            <a:spLocks noGrp="1"/>
          </p:cNvSpPr>
          <p:nvPr>
            <p:ph type="title"/>
          </p:nvPr>
        </p:nvSpPr>
        <p:spPr>
          <a:xfrm>
            <a:off x="0" y="-242888"/>
            <a:ext cx="7561263" cy="1008063"/>
          </a:xfrm>
        </p:spPr>
        <p:txBody>
          <a:bodyPr/>
          <a:lstStyle/>
          <a:p>
            <a:pPr eaLnBrk="1" hangingPunct="1"/>
            <a:r>
              <a:rPr lang="pt-BR" sz="2600" smtClean="0">
                <a:solidFill>
                  <a:schemeClr val="folHlink"/>
                </a:solidFill>
              </a:rPr>
              <a:t>EDUCAÇÃO, CAPACITAÇÃO E GESTÃO DO TRABALHO</a:t>
            </a:r>
          </a:p>
        </p:txBody>
      </p:sp>
      <p:sp>
        <p:nvSpPr>
          <p:cNvPr id="6144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072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pt-BR" sz="2400" b="1" smtClean="0"/>
              <a:t>Ações: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endParaRPr lang="pt-BR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Parceria com o MEC para promover a formação e a fixação de profissionais e mudança da atenção obstétrica nos hospitais de ensino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Investimento na mudança de modelo obstétrico nos hospitais de ensino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Aumentar oferta de residências e especialização nas áreas da saúde da mulher e da criança, especialmente em enfermagem obstétrica/obstetriz</a:t>
            </a:r>
            <a:endParaRPr lang="pt-BR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Capacitação em boas práticas de atenção ao parto e nascimento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Cadastramento das parteiras tradicionais e vinculação com as Unidades Básicas de Saúde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smtClean="0"/>
              <a:t>Comitês de Mortalidade e Núcleos Hospitalares de Vigilância: Fortalecimento da vigilância do óbito materno, infantil e fetal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endParaRPr lang="pt-BR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750" y="115888"/>
            <a:ext cx="7751763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6564" name="il_fi" descr="Rede%20Cegonha_program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711200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4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47813" y="1243013"/>
            <a:ext cx="72151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pt-BR" b="1" dirty="0" smtClean="0">
                <a:cs typeface="Calibri" pitchFamily="34" charset="0"/>
              </a:rPr>
              <a:t>Legislação</a:t>
            </a:r>
          </a:p>
          <a:p>
            <a:pPr algn="ctr">
              <a:buFontTx/>
              <a:buNone/>
              <a:defRPr/>
            </a:pPr>
            <a:endParaRPr lang="pt-BR" sz="2000" b="1" dirty="0" smtClean="0"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2000" b="1" dirty="0" smtClean="0">
                <a:cs typeface="Calibri" pitchFamily="34" charset="0"/>
              </a:rPr>
              <a:t>Portaria nº 1.459, de </a:t>
            </a:r>
            <a:r>
              <a:rPr lang="pt-BR" sz="2000" b="1" dirty="0" smtClean="0">
                <a:solidFill>
                  <a:srgbClr val="282526"/>
                </a:solidFill>
                <a:cs typeface="Calibri" pitchFamily="34" charset="0"/>
              </a:rPr>
              <a:t> 24 de junho de 2011,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institui,</a:t>
            </a:r>
            <a:r>
              <a:rPr lang="pt-BR" sz="2000" b="1" dirty="0" smtClean="0">
                <a:solidFill>
                  <a:srgbClr val="2E2C2D"/>
                </a:solidFill>
                <a:cs typeface="Calibri" pitchFamily="34" charset="0"/>
              </a:rPr>
              <a:t> no âmbito do Sistema Único de Saúde - SUS -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a Rede Cegonha</a:t>
            </a:r>
            <a:r>
              <a:rPr lang="pt-BR" sz="2000" b="1" dirty="0" smtClean="0">
                <a:solidFill>
                  <a:srgbClr val="2E2C2D"/>
                </a:solidFill>
                <a:cs typeface="Calibri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endParaRPr lang="pt-BR" sz="2000" b="1" dirty="0" smtClean="0">
              <a:solidFill>
                <a:srgbClr val="2E2C2D"/>
              </a:solidFill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2000" b="1" dirty="0" smtClean="0">
                <a:solidFill>
                  <a:srgbClr val="282526"/>
                </a:solidFill>
                <a:cs typeface="Calibri" pitchFamily="34" charset="0"/>
              </a:rPr>
              <a:t>Portaria nº 650, de 5 de outubro de 2011, </a:t>
            </a:r>
            <a:r>
              <a:rPr lang="pt-BR" sz="2000" b="1" dirty="0" smtClean="0">
                <a:cs typeface="Calibri" pitchFamily="34" charset="0"/>
              </a:rPr>
              <a:t>dispõe sobre os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Planos de Ação </a:t>
            </a:r>
            <a:r>
              <a:rPr lang="pt-BR" sz="2000" b="1" dirty="0" smtClean="0">
                <a:cs typeface="Calibri" pitchFamily="34" charset="0"/>
              </a:rPr>
              <a:t>regional e municipal da Rede Cegonha - documentos orientadores para a execução das fases de implementação da rede, repasse dos recursos,  monitoramento e a avaliação da implementação da Rede Cegonha;</a:t>
            </a:r>
          </a:p>
          <a:p>
            <a:pPr>
              <a:buFontTx/>
              <a:buChar char="-"/>
              <a:defRPr/>
            </a:pPr>
            <a:endParaRPr lang="pt-BR" sz="2000" b="1" dirty="0" smtClean="0"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2000" b="1" dirty="0" smtClean="0">
                <a:solidFill>
                  <a:srgbClr val="000000"/>
                </a:solidFill>
                <a:cs typeface="Calibri" pitchFamily="34" charset="0"/>
              </a:rPr>
              <a:t>Portaria nº 2.351, de 5 de outubro de 2011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altera a portaria nº 1.459, de 24 de junho de 2011;</a:t>
            </a:r>
          </a:p>
          <a:p>
            <a:pPr>
              <a:buFontTx/>
              <a:buChar char="-"/>
              <a:defRPr/>
            </a:pPr>
            <a:endParaRPr lang="pt-BR" sz="2000" b="1" dirty="0" smtClean="0">
              <a:solidFill>
                <a:srgbClr val="000000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750" y="115888"/>
            <a:ext cx="7751763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7588" name="il_fi" descr="Rede%20Cegonha_program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711200"/>
            <a:ext cx="15716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4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7813" y="1285875"/>
            <a:ext cx="74882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200" b="1">
                <a:latin typeface="Calibri" pitchFamily="34" charset="0"/>
                <a:cs typeface="Arial" charset="0"/>
              </a:rPr>
              <a:t>Legislação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sz="2000" b="1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000" b="1">
                <a:latin typeface="Calibri" pitchFamily="34" charset="0"/>
                <a:cs typeface="Arial" charset="0"/>
              </a:rPr>
              <a:t>Lei n° 11.108, de 07 de abril de 2005, que garante as parturientes o </a:t>
            </a:r>
            <a:r>
              <a:rPr lang="pt-BR" sz="20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direito à presença de acompanhante </a:t>
            </a:r>
            <a:r>
              <a:rPr lang="pt-BR" sz="2000" b="1">
                <a:latin typeface="Calibri" pitchFamily="34" charset="0"/>
                <a:cs typeface="Arial" charset="0"/>
              </a:rPr>
              <a:t>durante o trabalho de parto, parto e pós-parto imediato no âmbito do SUS  </a:t>
            </a:r>
            <a:endParaRPr lang="pt-BR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t-BR" sz="1200" b="1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000" b="1">
                <a:solidFill>
                  <a:srgbClr val="050505"/>
                </a:solidFill>
                <a:latin typeface="Calibri" pitchFamily="34" charset="0"/>
                <a:cs typeface="Arial" charset="0"/>
              </a:rPr>
              <a:t>Portaria nº 1.508, de 1º de setembro de 2005, </a:t>
            </a:r>
            <a:r>
              <a:rPr lang="pt-BR" sz="2000" b="1">
                <a:solidFill>
                  <a:srgbClr val="0A0A0A"/>
                </a:solidFill>
                <a:latin typeface="Calibri" pitchFamily="34" charset="0"/>
                <a:cs typeface="Arial" charset="0"/>
              </a:rPr>
              <a:t>dispõe sobre o Procedimento de Justificação e Autorização </a:t>
            </a:r>
            <a:r>
              <a:rPr lang="pt-BR" sz="20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da Interrupção da Gravidez casos previstos em lei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pt-BR" sz="12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2000" b="1">
                <a:latin typeface="Calibri" pitchFamily="34" charset="0"/>
                <a:cs typeface="Arial" charset="0"/>
              </a:rPr>
              <a:t>Lei n° 11.634, de 27 de dezembro de 2007, que dispõe sobre o direito da gestante ao conhecimento e à </a:t>
            </a:r>
            <a:r>
              <a:rPr lang="pt-BR" sz="2000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vinculação à maternidade </a:t>
            </a:r>
            <a:r>
              <a:rPr lang="pt-BR" sz="2000" b="1">
                <a:latin typeface="Calibri" pitchFamily="34" charset="0"/>
                <a:cs typeface="Arial" charset="0"/>
              </a:rPr>
              <a:t>onde receberá assistência no âmbito do SUS</a:t>
            </a:r>
            <a:endParaRPr lang="pt-BR" sz="2000" b="1" i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67591" name="Elipse 1"/>
          <p:cNvSpPr>
            <a:spLocks noChangeArrowheads="1"/>
          </p:cNvSpPr>
          <p:nvPr/>
        </p:nvSpPr>
        <p:spPr bwMode="auto">
          <a:xfrm>
            <a:off x="5148263" y="2205038"/>
            <a:ext cx="741362" cy="3603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1">
              <a:latin typeface="Times New Roman" pitchFamily="18" charset="0"/>
              <a:cs typeface="Arial" charset="0"/>
            </a:endParaRPr>
          </a:p>
        </p:txBody>
      </p:sp>
      <p:sp>
        <p:nvSpPr>
          <p:cNvPr id="67592" name="Elipse 3"/>
          <p:cNvSpPr>
            <a:spLocks noChangeArrowheads="1"/>
          </p:cNvSpPr>
          <p:nvPr/>
        </p:nvSpPr>
        <p:spPr bwMode="auto">
          <a:xfrm>
            <a:off x="5697538" y="4581525"/>
            <a:ext cx="819150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1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750" y="115888"/>
            <a:ext cx="7751763" cy="100965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t-BR" sz="3200" b="1" cap="all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Rede Cegonha</a:t>
            </a:r>
            <a:endParaRPr lang="pt-BR" sz="3200" b="1" dirty="0">
              <a:solidFill>
                <a:srgbClr val="A22E9A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8612" name="il_fi" descr="Rede%20Cegonha_program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275" y="211138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4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tângulo 3"/>
          <p:cNvSpPr>
            <a:spLocks noChangeArrowheads="1"/>
          </p:cNvSpPr>
          <p:nvPr/>
        </p:nvSpPr>
        <p:spPr bwMode="auto">
          <a:xfrm>
            <a:off x="1619250" y="1455738"/>
            <a:ext cx="73818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1 – Adesão e Diagnóstico</a:t>
            </a:r>
            <a:r>
              <a:rPr lang="pt-BR" b="1">
                <a:latin typeface="Calibri" pitchFamily="34" charset="0"/>
                <a:cs typeface="Arial" charset="0"/>
              </a:rPr>
              <a:t>: apresentação  da Rede Cegonha no Estado,  homologação da Rede Cegonha na região e instituição de um grupo condutor formado por SES, COSEMS e apoio institucional do MS</a:t>
            </a:r>
          </a:p>
          <a:p>
            <a:endParaRPr lang="pt-BR" b="1">
              <a:latin typeface="Calibri" pitchFamily="34" charset="0"/>
              <a:cs typeface="Arial" charset="0"/>
            </a:endParaRPr>
          </a:p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2 – Desenho Regional da Rede Cegonha</a:t>
            </a:r>
            <a:r>
              <a:rPr lang="pt-BR" b="1">
                <a:latin typeface="Calibri" pitchFamily="34" charset="0"/>
                <a:cs typeface="Arial" charset="0"/>
              </a:rPr>
              <a:t>: realização da análise situacional, desenho da RC no CGR e proposta de plano operativo, inclusive com o aporte de recursos necessários tripartite e estímulo à instituição do </a:t>
            </a:r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Fórum  Perinatal /Rede Cegonha </a:t>
            </a:r>
          </a:p>
          <a:p>
            <a:endParaRPr lang="pt-BR" b="1">
              <a:latin typeface="Calibri" pitchFamily="34" charset="0"/>
              <a:cs typeface="Arial" charset="0"/>
            </a:endParaRPr>
          </a:p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3 – Contratualização Municipal</a:t>
            </a:r>
            <a:r>
              <a:rPr lang="pt-BR" b="1">
                <a:latin typeface="Calibri" pitchFamily="34" charset="0"/>
                <a:cs typeface="Arial" charset="0"/>
              </a:rPr>
              <a:t>: elaboração do desenho da Rede Cegonha no Município, contratualização dos pontos de atenção da Rede e instituição do Grupo Condutor Municipal</a:t>
            </a:r>
          </a:p>
          <a:p>
            <a:endParaRPr lang="pt-BR" b="1">
              <a:latin typeface="Calibri" pitchFamily="34" charset="0"/>
              <a:cs typeface="Arial" charset="0"/>
            </a:endParaRPr>
          </a:p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4 – Qualificação dos componentes: </a:t>
            </a:r>
            <a:r>
              <a:rPr lang="pt-BR" b="1">
                <a:latin typeface="Calibri" pitchFamily="34" charset="0"/>
                <a:cs typeface="Arial" charset="0"/>
              </a:rPr>
              <a:t>cada componente da rede será qualificado através do cumprimento de requisitos mínimos</a:t>
            </a:r>
          </a:p>
          <a:p>
            <a:endParaRPr lang="pt-BR" b="1">
              <a:latin typeface="Calibri" pitchFamily="34" charset="0"/>
              <a:cs typeface="Arial" charset="0"/>
            </a:endParaRPr>
          </a:p>
          <a:p>
            <a:r>
              <a:rPr lang="pt-BR" b="1">
                <a:solidFill>
                  <a:srgbClr val="990099"/>
                </a:solidFill>
                <a:latin typeface="Calibri" pitchFamily="34" charset="0"/>
                <a:cs typeface="Arial" charset="0"/>
              </a:rPr>
              <a:t>FASE 5 – Certificação: </a:t>
            </a:r>
            <a:r>
              <a:rPr lang="pt-BR" b="1">
                <a:latin typeface="Calibri" pitchFamily="34" charset="0"/>
                <a:cs typeface="Arial" charset="0"/>
              </a:rPr>
              <a:t>após a verificação da qualificação de todos os componentes o Ministério da Saúde certificará a Rede Cegonha no território, e realizará reavaliações anuais da certificação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417638" y="641350"/>
            <a:ext cx="75612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  <a:t/>
            </a:r>
            <a:b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ea typeface="+mn-ea"/>
                <a:cs typeface="Calibri" pitchFamily="34" charset="0"/>
              </a:rPr>
              <a:t>OPERACIONALIZAÇÃO</a:t>
            </a:r>
            <a: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  <a:t/>
            </a:r>
            <a:b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</a:br>
            <a:r>
              <a:rPr lang="pt-BR" sz="2400" b="1" dirty="0" smtClean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pt-BR" sz="2000" b="1" dirty="0" smtClean="0">
                <a:solidFill>
                  <a:srgbClr val="990099"/>
                </a:solidFill>
                <a:cs typeface="Calibri" pitchFamily="34" charset="0"/>
              </a:rPr>
              <a:t>Portaria 1.459, 24 de junho de 2011</a:t>
            </a:r>
            <a:r>
              <a:rPr lang="pt-BR" sz="2400" b="1" dirty="0" smtClean="0">
                <a:solidFill>
                  <a:srgbClr val="990099"/>
                </a:solidFill>
                <a:cs typeface="Calibri" pitchFamily="34" charset="0"/>
              </a:rPr>
              <a:t> </a:t>
            </a:r>
            <a:br>
              <a:rPr lang="pt-BR" sz="2400" b="1" dirty="0" smtClean="0">
                <a:solidFill>
                  <a:srgbClr val="990099"/>
                </a:solidFill>
                <a:cs typeface="Calibri" pitchFamily="34" charset="0"/>
              </a:rPr>
            </a:br>
            <a:endParaRPr lang="pt-BR" sz="2400" b="1" dirty="0" smtClean="0">
              <a:solidFill>
                <a:srgbClr val="990099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3"/>
          <p:cNvSpPr>
            <a:spLocks noGrp="1"/>
          </p:cNvSpPr>
          <p:nvPr>
            <p:ph type="title"/>
          </p:nvPr>
        </p:nvSpPr>
        <p:spPr>
          <a:xfrm>
            <a:off x="2268538" y="0"/>
            <a:ext cx="5616575" cy="1008063"/>
          </a:xfrm>
        </p:spPr>
        <p:txBody>
          <a:bodyPr/>
          <a:lstStyle/>
          <a:p>
            <a:pPr algn="ctr" eaLnBrk="1" hangingPunct="1"/>
            <a:r>
              <a:rPr lang="pt-BR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INSTRUMENTOS PARA FUNCIONAMENTO DA REDE</a:t>
            </a:r>
          </a:p>
        </p:txBody>
      </p:sp>
      <p:sp>
        <p:nvSpPr>
          <p:cNvPr id="62466" name="Espaço Reservado para Conteúdo 6"/>
          <p:cNvSpPr txBox="1">
            <a:spLocks/>
          </p:cNvSpPr>
          <p:nvPr/>
        </p:nvSpPr>
        <p:spPr bwMode="auto">
          <a:xfrm>
            <a:off x="1619250" y="1052513"/>
            <a:ext cx="71675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E52337"/>
              </a:buClr>
              <a:buFont typeface="Arial" charset="0"/>
              <a:buNone/>
            </a:pPr>
            <a:endParaRPr lang="pt-BR" sz="2000"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</a:t>
            </a:r>
            <a:r>
              <a:rPr lang="pt-BR" sz="2200">
                <a:latin typeface="Calibri" pitchFamily="34" charset="0"/>
              </a:rPr>
              <a:t>Apoio institucional do Ministério da Saúde para estruturar a Rede nas regiões de saúde e municípios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 Elaboração de diagnóstico e plano de ação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Contrato de adesão com Estados e Municípios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Obrigatoriedade em alimentar Sistema de Controle e Indicadores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Contratação de Investimentos e equipamentos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Certificação da Rede Cegonha por etapas de implantação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Comitês e conselhos para monitorar ações da Rede Cegonha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Mobilização comunitária e escolar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>
                <a:latin typeface="Calibri" pitchFamily="34" charset="0"/>
              </a:rPr>
              <a:t> Ouvidoria do Ministério da Saúde no monitoramento</a:t>
            </a:r>
          </a:p>
          <a:p>
            <a:pPr lvl="1">
              <a:spcBef>
                <a:spcPct val="20000"/>
              </a:spcBef>
              <a:buClr>
                <a:srgbClr val="E52337"/>
              </a:buClr>
              <a:buFont typeface="Arial" charset="0"/>
              <a:buNone/>
            </a:pPr>
            <a:endParaRPr lang="pt-BR" sz="2000">
              <a:latin typeface="Calibri" pitchFamily="34" charset="0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 l="2" r="79128"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2A784B-817B-457C-87A4-6E6B1678413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6803" name="Picture 4" descr="pt e parto tudo a ver 050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 bwMode="auto">
          <a:xfrm>
            <a:off x="0" y="-25400"/>
            <a:ext cx="9685338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chemeClr val="folHlink"/>
                </a:solidFill>
              </a:rPr>
              <a:t>A atenção obstétrica, neonatal e infantil e os desafios para alcançar os ODM 3, 4 e 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341438"/>
            <a:ext cx="9074150" cy="47418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/>
              <a:t>A partir dos esforços para melhorar a saúde </a:t>
            </a:r>
            <a:r>
              <a:rPr lang="pt-BR" sz="2000" b="1" dirty="0" smtClean="0"/>
              <a:t>materna e infantil</a:t>
            </a:r>
            <a:r>
              <a:rPr lang="pt-BR" sz="2000" b="1" dirty="0"/>
              <a:t>, tais como</a:t>
            </a:r>
            <a:r>
              <a:rPr lang="pt-BR" sz="2000" b="1" dirty="0" smtClean="0"/>
              <a:t>:</a:t>
            </a:r>
            <a:r>
              <a:rPr lang="pt-BR" sz="2000" b="1" dirty="0"/>
              <a:t> 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Programa de Humanização do Parto e Nascimento – PHPN 2000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Pacto pela Redução da Mortalidade Materna e Neonatal – 2004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Agenda de Atenção Integral à Saúde da Criança - 2005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Compromisso para Acelerar a Redução da Desigualdade na Região Nordeste e Amazônia Legal – </a:t>
            </a:r>
            <a:r>
              <a:rPr lang="pt-BR" sz="2000" b="1" dirty="0" smtClean="0"/>
              <a:t>2009</a:t>
            </a:r>
            <a:endParaRPr lang="pt-BR" sz="2000" b="1" dirty="0"/>
          </a:p>
          <a:p>
            <a:pPr marL="0" indent="0"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/>
              <a:t>Ainda identificam-se</a:t>
            </a:r>
            <a:r>
              <a:rPr lang="pt-BR" sz="2000" b="1" dirty="0" smtClean="0"/>
              <a:t>:</a:t>
            </a:r>
            <a:r>
              <a:rPr lang="pt-BR" sz="2000" b="1" dirty="0"/>
              <a:t> 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Elevadas taxas de </a:t>
            </a:r>
            <a:r>
              <a:rPr lang="pt-BR" sz="2000" b="1" dirty="0" err="1"/>
              <a:t>morbi-mortalidade</a:t>
            </a:r>
            <a:r>
              <a:rPr lang="pt-BR" sz="2000" b="1" dirty="0"/>
              <a:t> materna e infantil, sobretudo a neonatal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Rede de atenção fragmentada e pouco resolutiva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/>
              <a:t>Modelo inadequado de atenção, não respeitando as evidências científicas, os princípios de humanização do cuidado e os direitos da mulher e da criança</a:t>
            </a:r>
          </a:p>
          <a:p>
            <a:pPr eaLnBrk="1" fontAlgn="auto" hangingPunct="1">
              <a:lnSpc>
                <a:spcPts val="2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47C2C1-CC2B-4F48-BFC2-9D0F926012D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7827" name="Picture 4" descr="pt e parto tudo a ver 082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F84CA3-9BFC-4336-8A0C-6CA650EB261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33338"/>
            <a:ext cx="9648826" cy="7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A23A82-9D05-449E-BEB5-5CD355D43E0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9875" name="Picture 4" descr="pt e parto tudo a ver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 idx="4294967295"/>
          </p:nvPr>
        </p:nvSpPr>
        <p:spPr>
          <a:xfrm>
            <a:off x="1630363" y="739775"/>
            <a:ext cx="7513637" cy="752475"/>
          </a:xfrm>
        </p:spPr>
        <p:txBody>
          <a:bodyPr/>
          <a:lstStyle/>
          <a:p>
            <a:pPr eaLnBrk="1" hangingPunct="1">
              <a:defRPr/>
            </a:pPr>
            <a:endParaRPr lang="pt-B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79512" y="5157192"/>
            <a:ext cx="720080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none"/>
          <a:lstStyle/>
          <a:p>
            <a:pPr>
              <a:defRPr/>
            </a:pPr>
            <a:endParaRPr lang="pt-BR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6228184" y="6525344"/>
            <a:ext cx="2915816" cy="3326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/>
          <a:lstStyle/>
          <a:p>
            <a:pPr>
              <a:defRPr/>
            </a:pPr>
            <a:endParaRPr lang="pt-BR" dirty="0"/>
          </a:p>
        </p:txBody>
      </p:sp>
      <p:pic>
        <p:nvPicPr>
          <p:cNvPr id="80905" name="Picture 4" descr="pt e parto tudo a ver 1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0"/>
            <a:ext cx="5276850" cy="66690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443BC1-E7E8-4462-ADF1-365FF66C07D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1923" name="Picture 4" descr="pt e parto tudo a ver 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95B8C1-10D8-4ECC-826D-D21494415A5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2947" name="Picture 4" descr="pt e parto tudo a ver 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0AE36B-1AF8-4A54-BAC1-F87D11FF88A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3971" name="Picture 4" descr="pt e parto tudo a ver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A570D2-1780-4486-89A5-934D4316CCA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4995" name="Picture 4" descr="pt e parto tudo a ver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4CAFE9-5C42-45B4-A02B-DDE4F2006E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6019" name="Picture 4" descr="pt e parto tudo a ver 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188913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341001-E0F3-4715-9EBA-3EE6E787442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pt-BR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87045" name="Picture 4" descr="pt e parto tudo a ver 118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03350" y="300038"/>
            <a:ext cx="7561263" cy="7715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3000" b="1" dirty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              </a:t>
            </a:r>
            <a:r>
              <a:rPr lang="pt-BR" sz="30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PARADOXO PERINATAL BRASILEIRO</a:t>
            </a:r>
          </a:p>
        </p:txBody>
      </p:sp>
      <p:sp>
        <p:nvSpPr>
          <p:cNvPr id="7172" name="Espaço Reservado para Conteúdo 2"/>
          <p:cNvSpPr txBox="1">
            <a:spLocks/>
          </p:cNvSpPr>
          <p:nvPr/>
        </p:nvSpPr>
        <p:spPr bwMode="auto">
          <a:xfrm>
            <a:off x="1692275" y="1071563"/>
            <a:ext cx="7380288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E52337"/>
              </a:buClr>
              <a:buFontTx/>
              <a:buChar char="•"/>
            </a:pPr>
            <a:r>
              <a:rPr lang="pt-BR" sz="2400" b="1">
                <a:latin typeface="Calibri" pitchFamily="34" charset="0"/>
              </a:rPr>
              <a:t>Mortalidade infantil e materna elevadas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Causas evitáveis por ações de saúde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Asfixia intraparto: 25% dos óbitos infantis </a:t>
            </a:r>
            <a:r>
              <a:rPr lang="pt-BR" sz="2000" b="1">
                <a:latin typeface="Calibri" pitchFamily="34" charset="0"/>
              </a:rPr>
              <a:t>(Ripsa, 2009)</a:t>
            </a:r>
          </a:p>
          <a:p>
            <a:pPr eaLnBrk="0" hangingPunct="0">
              <a:spcBef>
                <a:spcPct val="20000"/>
              </a:spcBef>
              <a:buClr>
                <a:srgbClr val="E52337"/>
              </a:buClr>
              <a:buFontTx/>
              <a:buChar char="•"/>
            </a:pPr>
            <a:r>
              <a:rPr lang="pt-BR" sz="2400" b="1">
                <a:latin typeface="Calibri" pitchFamily="34" charset="0"/>
              </a:rPr>
              <a:t>Intensa medicalização do nascimento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98% partos hospitalares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88% por médicos</a:t>
            </a:r>
          </a:p>
          <a:p>
            <a:pPr eaLnBrk="0" hangingPunct="0">
              <a:spcBef>
                <a:spcPct val="20000"/>
              </a:spcBef>
              <a:buClr>
                <a:srgbClr val="E52337"/>
              </a:buClr>
              <a:buFontTx/>
              <a:buChar char="•"/>
            </a:pPr>
            <a:r>
              <a:rPr lang="pt-BR" sz="2400" b="1">
                <a:latin typeface="Calibri" pitchFamily="34" charset="0"/>
              </a:rPr>
              <a:t>Avanços tecnológicos, porém práticas sem respaldo científico: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Banalização da cesariana - 52%  no Brasil, 2010</a:t>
            </a:r>
          </a:p>
          <a:p>
            <a:pPr lvl="1" eaLnBrk="0" hangingPunct="0">
              <a:spcBef>
                <a:spcPct val="20000"/>
              </a:spcBef>
              <a:buClr>
                <a:srgbClr val="E52337"/>
              </a:buClr>
            </a:pPr>
            <a:r>
              <a:rPr lang="pt-BR" sz="2400" b="1">
                <a:latin typeface="Calibri" pitchFamily="34" charset="0"/>
              </a:rPr>
              <a:t>Parto com intervenções desnecessárias (episiotomia, tricotomia, excessiva analgesia)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l_fi" descr="Rede%20Cegonha_progr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575151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CC5F74-B351-40A9-B30D-0BEBE4E01B6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8067" name="Picture 4" descr="pt e parto tudo a ver 119"/>
          <p:cNvPicPr>
            <a:picLocks noChangeAspect="1" noChangeArrowheads="1"/>
          </p:cNvPicPr>
          <p:nvPr/>
        </p:nvPicPr>
        <p:blipFill>
          <a:blip r:embed="rId2" cstate="print">
            <a:lum bright="-4000" contrast="26000"/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tângulo 1"/>
          <p:cNvSpPr>
            <a:spLocks noChangeArrowheads="1"/>
          </p:cNvSpPr>
          <p:nvPr/>
        </p:nvSpPr>
        <p:spPr bwMode="auto">
          <a:xfrm>
            <a:off x="5076825" y="404813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7200" b="1">
                <a:solidFill>
                  <a:srgbClr val="FFFFFF"/>
                </a:solidFill>
                <a:latin typeface="Brush Script MT" pitchFamily="66" charset="0"/>
                <a:cs typeface="Arial" charset="0"/>
              </a:rPr>
              <a:t>Obrigada!</a:t>
            </a:r>
          </a:p>
        </p:txBody>
      </p:sp>
      <p:sp>
        <p:nvSpPr>
          <p:cNvPr id="75782" name="Retângulo 5"/>
          <p:cNvSpPr>
            <a:spLocks noChangeArrowheads="1"/>
          </p:cNvSpPr>
          <p:nvPr/>
        </p:nvSpPr>
        <p:spPr bwMode="auto">
          <a:xfrm>
            <a:off x="2063750" y="5087938"/>
            <a:ext cx="7080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400" b="1">
                <a:solidFill>
                  <a:srgbClr val="FFFFFF"/>
                </a:solidFill>
                <a:latin typeface="Brush Script MT" pitchFamily="66" charset="0"/>
                <a:cs typeface="Arial" charset="0"/>
              </a:rPr>
              <a:t>Liliane.brum@saude.gov.br</a:t>
            </a:r>
          </a:p>
          <a:p>
            <a:pPr algn="ctr"/>
            <a:endParaRPr lang="pt-BR" sz="4400" b="1">
              <a:solidFill>
                <a:srgbClr val="FFFFFF"/>
              </a:solidFill>
              <a:latin typeface="Brush Script MT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il_fi" descr="Rede%20Cegonha_program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5151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888" y="6308725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5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7" descr="http://br.mg4.mail.yahoo.com/ya/download?fid=Inbox&amp;mid=2_0_0_1_7988586_AL8Iw0MAAXd4T6hlpQ5btBRvROM&amp;pid=2&amp;tnef=&amp;YY=1336441635364&amp;file_name=morte%20materna%20cartaz.jpg&amp;appid=YahooMailNeo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b="1"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AutoShape 9" descr="http://br.mg4.mail.yahoo.com/ya/download?fid=Inbox&amp;mid=2_0_0_1_7988586_AL8Iw0MAAXd4T6hlpQ5btBRvROM&amp;pid=2&amp;tnef=&amp;YY=1336441635364&amp;file_name=morte%20materna%20cartaz.jpg&amp;appid=YahooMailNeo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b="1">
              <a:latin typeface="Times New Roman" pitchFamily="18" charset="0"/>
              <a:cs typeface="Arial" charset="0"/>
            </a:endParaRPr>
          </a:p>
        </p:txBody>
      </p:sp>
      <p:pic>
        <p:nvPicPr>
          <p:cNvPr id="22535" name="Picture 10" descr="C:\Users\Gisele\Pictures\morte materna carta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938"/>
            <a:ext cx="9117013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2051050" y="1700213"/>
            <a:ext cx="6769100" cy="4383087"/>
          </a:xfrm>
        </p:spPr>
        <p:txBody>
          <a:bodyPr/>
          <a:lstStyle/>
          <a:p>
            <a:r>
              <a:rPr lang="pt-BR" smtClean="0"/>
              <a:t>Direito de gozar o mais elevado padrão de saúde sexual e reprodutiva, incluindo também seu direito de tomar decisões sobre a reprodução, livre de discriminação, coerção ou violência, além da garantia da liberdade de orientação sexual e a dupla poteção às DST/Aids e à gestação planejada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5472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Conceito de Saúde Sexual e Reprodutiva (CAIRO, 1994)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tângulo 5"/>
          <p:cNvSpPr>
            <a:spLocks noChangeArrowheads="1"/>
          </p:cNvSpPr>
          <p:nvPr/>
        </p:nvSpPr>
        <p:spPr bwMode="auto">
          <a:xfrm>
            <a:off x="1457325" y="1557338"/>
            <a:ext cx="76866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i="1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“A organização da rede de atenção a gestante, com acesso ao pré-natal de qualidade, exames, atenção redobrada com as gestantes de alto risco e parto humanizado e seguro, levam a redução da mortalidade materna e manutenção da sua tendência de queda.</a:t>
            </a:r>
            <a:r>
              <a:rPr lang="pt-BR" sz="2000" b="1" i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582738" y="285750"/>
            <a:ext cx="7561262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26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PARTO E NASCIMENTO SEGUROS</a:t>
            </a:r>
          </a:p>
          <a:p>
            <a:pPr algn="ctr" eaLnBrk="0" hangingPunct="0">
              <a:defRPr/>
            </a:pPr>
            <a:r>
              <a:rPr lang="pt-BR" sz="2600" b="1" dirty="0">
                <a:solidFill>
                  <a:srgbClr val="A22E9A"/>
                </a:solidFill>
                <a:latin typeface="Calibri" pitchFamily="34" charset="0"/>
                <a:ea typeface="+mj-ea"/>
                <a:cs typeface="Calibri" pitchFamily="34" charset="0"/>
              </a:rPr>
              <a:t> E HUMANIZADOS</a:t>
            </a:r>
          </a:p>
        </p:txBody>
      </p:sp>
      <p:sp>
        <p:nvSpPr>
          <p:cNvPr id="8196" name="Espaço Reservado para Conteúdo 2"/>
          <p:cNvSpPr txBox="1">
            <a:spLocks/>
          </p:cNvSpPr>
          <p:nvPr/>
        </p:nvSpPr>
        <p:spPr bwMode="auto">
          <a:xfrm>
            <a:off x="1582738" y="1357313"/>
            <a:ext cx="74072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E52337"/>
              </a:buClr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Promoção da saúde infantil e materna</a:t>
            </a:r>
          </a:p>
          <a:p>
            <a:pPr marL="0" indent="0">
              <a:spcBef>
                <a:spcPct val="20000"/>
              </a:spcBef>
              <a:buClr>
                <a:srgbClr val="E52337"/>
              </a:buClr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Prevenção da morbidade e mortalidade evitáveis</a:t>
            </a:r>
          </a:p>
          <a:p>
            <a:pPr>
              <a:spcBef>
                <a:spcPct val="20000"/>
              </a:spcBef>
              <a:buClr>
                <a:srgbClr val="E52337"/>
              </a:buClr>
              <a:defRPr/>
            </a:pPr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Normalidade do processo de parto e nascimento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             Protagonismo e autonomia da mulher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Não causar dano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Responsabilidade ética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endParaRPr lang="pt-BR" sz="24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dirty="0" smtClean="0">
                <a:solidFill>
                  <a:srgbClr val="A22E9A"/>
                </a:solidFill>
                <a:latin typeface="Calibri" pitchFamily="34" charset="0"/>
                <a:cs typeface="Calibri" pitchFamily="34" charset="0"/>
              </a:rPr>
              <a:t>Cuidado centrado na mulher, bebê e  na família</a:t>
            </a:r>
          </a:p>
          <a:p>
            <a:pPr algn="ctr">
              <a:spcBef>
                <a:spcPct val="20000"/>
              </a:spcBef>
              <a:buClr>
                <a:srgbClr val="E52337"/>
              </a:buClr>
              <a:buFont typeface="Arial" charset="0"/>
              <a:buNone/>
              <a:defRPr/>
            </a:pPr>
            <a:r>
              <a:rPr lang="pt-BR" sz="2400" dirty="0" smtClean="0">
                <a:solidFill>
                  <a:srgbClr val="A22E9A"/>
                </a:solidFill>
                <a:latin typeface="Calibri" pitchFamily="34" charset="0"/>
                <a:cs typeface="Calibri" pitchFamily="34" charset="0"/>
              </a:rPr>
              <a:t>          Parto como evento fisiológico e social</a:t>
            </a: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6021388"/>
            <a:ext cx="24479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l_fi" descr="Rede%20Cegonha_progra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5643563"/>
            <a:ext cx="15716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 cstate="print"/>
          <a:srcRect l="2" r="79128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Elipse 1"/>
          <p:cNvSpPr>
            <a:spLocks noChangeArrowheads="1"/>
          </p:cNvSpPr>
          <p:nvPr/>
        </p:nvSpPr>
        <p:spPr bwMode="auto">
          <a:xfrm>
            <a:off x="1582738" y="2276475"/>
            <a:ext cx="7407275" cy="2232025"/>
          </a:xfrm>
          <a:prstGeom prst="ellipse">
            <a:avLst/>
          </a:prstGeom>
          <a:noFill/>
          <a:ln w="9525" algn="ctr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1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14562"/>
          </a:xfrm>
        </p:spPr>
        <p:txBody>
          <a:bodyPr/>
          <a:lstStyle/>
          <a:p>
            <a:pPr eaLnBrk="1" hangingPunct="1"/>
            <a:endParaRPr lang="pt-BR" sz="3600" smtClean="0">
              <a:solidFill>
                <a:srgbClr val="33CCFF"/>
              </a:solidFill>
            </a:endParaRPr>
          </a:p>
        </p:txBody>
      </p:sp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2535238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6135688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6" name="Picture 7" descr="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1588"/>
            <a:ext cx="9512300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1624</Words>
  <Application>Microsoft Office PowerPoint</Application>
  <PresentationFormat>Apresentação na tela (4:3)</PresentationFormat>
  <Paragraphs>212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Slide 1</vt:lpstr>
      <vt:lpstr>Slide 2</vt:lpstr>
      <vt:lpstr>A atenção obstétrica, neonatal e infantil e os desafios para alcançar os ODM 3, 4 e 5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TRANSPORTE SEGURO</vt:lpstr>
      <vt:lpstr>Slide 15</vt:lpstr>
      <vt:lpstr>Slide 16</vt:lpstr>
      <vt:lpstr>Slide 17</vt:lpstr>
      <vt:lpstr>QUALIFICAÇÃO DA ATENÇÃO AO PARTO E NASCIMENTO</vt:lpstr>
      <vt:lpstr>Slide 19</vt:lpstr>
      <vt:lpstr>QUALIFICAÇÃO DA ATENÇÃO AO PARTO E NASCIMENTO</vt:lpstr>
      <vt:lpstr>CASAS DA GESTANTE, DO BEBÊ E PUERPERA- CGBP</vt:lpstr>
      <vt:lpstr>PUERPÉRIO E ATENÇÃO À CRIANÇA ATÉ 2 ANOS</vt:lpstr>
      <vt:lpstr> CUIDADO À CRIANÇA</vt:lpstr>
      <vt:lpstr>EDUCAÇÃO, CAPACITAÇÃO E GESTÃO DO TRABALHO</vt:lpstr>
      <vt:lpstr>Slide 25</vt:lpstr>
      <vt:lpstr>Slide 26</vt:lpstr>
      <vt:lpstr>Slide 27</vt:lpstr>
      <vt:lpstr>INSTRUMENTOS PARA FUNCIONAMENTO DA REDE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Luis Sousa Cardoso</dc:creator>
  <cp:lastModifiedBy>Eng Eventos 0129</cp:lastModifiedBy>
  <cp:revision>138</cp:revision>
  <dcterms:created xsi:type="dcterms:W3CDTF">2011-03-25T18:54:57Z</dcterms:created>
  <dcterms:modified xsi:type="dcterms:W3CDTF">2012-12-06T10:54:25Z</dcterms:modified>
</cp:coreProperties>
</file>