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57" r:id="rId4"/>
    <p:sldId id="270" r:id="rId5"/>
    <p:sldId id="271" r:id="rId6"/>
    <p:sldId id="272" r:id="rId7"/>
    <p:sldId id="273" r:id="rId8"/>
    <p:sldId id="268" r:id="rId9"/>
    <p:sldId id="262" r:id="rId10"/>
    <p:sldId id="274" r:id="rId11"/>
    <p:sldId id="279" r:id="rId12"/>
    <p:sldId id="278" r:id="rId13"/>
    <p:sldId id="281" r:id="rId14"/>
    <p:sldId id="288" r:id="rId15"/>
    <p:sldId id="275" r:id="rId16"/>
    <p:sldId id="282" r:id="rId17"/>
    <p:sldId id="289" r:id="rId18"/>
    <p:sldId id="283" r:id="rId19"/>
    <p:sldId id="285" r:id="rId20"/>
    <p:sldId id="286" r:id="rId21"/>
    <p:sldId id="266" r:id="rId22"/>
  </p:sldIdLst>
  <p:sldSz cx="9144000" cy="6858000" type="screen4x3"/>
  <p:notesSz cx="6858000" cy="9144000"/>
  <p:photoAlbum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ângulo retângulo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upo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orma livre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orma livre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11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1C991DA-F270-4B29-A7C4-DBEA3C384FD2}" type="datetimeFigureOut">
              <a:rPr lang="pt-BR"/>
              <a:pPr>
                <a:defRPr/>
              </a:pPr>
              <a:t>29/11/2012</a:t>
            </a:fld>
            <a:endParaRPr lang="pt-BR"/>
          </a:p>
        </p:txBody>
      </p:sp>
      <p:sp>
        <p:nvSpPr>
          <p:cNvPr id="12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3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88A5627-0B7E-4D78-9776-D92932B34F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DFC8A-87CC-45F3-A2C1-33BC3DEB9961}" type="datetimeFigureOut">
              <a:rPr lang="pt-BR"/>
              <a:pPr>
                <a:defRPr/>
              </a:pPr>
              <a:t>29/11/2012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FE7C1-0BAB-4CF0-9AEB-B20D3A02212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8160E-4451-44AE-87B9-9E5A4D3286BA}" type="datetimeFigureOut">
              <a:rPr lang="pt-BR"/>
              <a:pPr>
                <a:defRPr/>
              </a:pPr>
              <a:t>29/11/2012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C3806-80F4-4746-8429-04E07BC76EC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13AA3-9B84-46F3-A6D8-130A86F22EB3}" type="datetimeFigureOut">
              <a:rPr lang="pt-BR"/>
              <a:pPr>
                <a:defRPr/>
              </a:pPr>
              <a:t>29/11/2012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41BEE-C612-45DF-ADEF-6CDB382679F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visa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Divisa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B61FA5-63E3-4F3B-92D7-E5D1F846091B}" type="datetimeFigureOut">
              <a:rPr lang="pt-BR"/>
              <a:pPr>
                <a:defRPr/>
              </a:pPr>
              <a:t>29/11/2012</a:t>
            </a:fld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D8309A-02C5-4CED-9F19-C34C88E9B90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3D2963-9B29-4E8D-87BD-39DC40A72E1F}" type="datetimeFigureOut">
              <a:rPr lang="pt-BR"/>
              <a:pPr>
                <a:defRPr/>
              </a:pPr>
              <a:t>29/11/2012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F97E5C-7052-4131-B04D-11AE6878F5B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89478A-4B4E-4B56-B7A1-4AABA18BA86D}" type="datetimeFigureOut">
              <a:rPr lang="pt-BR"/>
              <a:pPr>
                <a:defRPr/>
              </a:pPr>
              <a:t>29/11/2012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73C6A1-6403-41A9-8FA6-BE46AEBCDE6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840FD7-0B42-458F-BD83-3AF2EF28CBCB}" type="datetimeFigureOut">
              <a:rPr lang="pt-BR"/>
              <a:pPr>
                <a:defRPr/>
              </a:pPr>
              <a:t>29/11/2012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2416512-1CB9-4634-94AA-2E6D768A979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C8524-EEDB-449C-9A08-245D38E25CAA}" type="datetimeFigureOut">
              <a:rPr lang="pt-BR"/>
              <a:pPr>
                <a:defRPr/>
              </a:pPr>
              <a:t>29/11/2012</a:t>
            </a:fld>
            <a:endParaRPr lang="pt-BR"/>
          </a:p>
        </p:txBody>
      </p:sp>
      <p:sp>
        <p:nvSpPr>
          <p:cNvPr id="3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1C161-EBB3-4EC7-8AAC-02DFD06672B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773E6B-F387-459E-A00D-3D7AD99E4E69}" type="datetimeFigureOut">
              <a:rPr lang="pt-BR"/>
              <a:pPr>
                <a:defRPr/>
              </a:pPr>
              <a:t>29/11/2012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3870BB6-9C0F-4BA5-961B-49133389428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vre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rma livre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Triângulo retângulo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ivisa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Divisa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1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09D43FA-B5AE-4AB0-A8C3-A9B5BA01EA7C}" type="datetimeFigureOut">
              <a:rPr lang="pt-BR"/>
              <a:pPr>
                <a:defRPr/>
              </a:pPr>
              <a:t>29/11/2012</a:t>
            </a:fld>
            <a:endParaRPr lang="pt-BR"/>
          </a:p>
        </p:txBody>
      </p:sp>
      <p:sp>
        <p:nvSpPr>
          <p:cNvPr id="12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3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EEC1977-CD21-40D7-8E5E-941D1A2E0D9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27" name="Forma livre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033" name="Espaço Reservado para Texto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4D1FE79-427B-4E0B-8AAE-9BA1A7147FF5}" type="datetimeFigureOut">
              <a:rPr lang="pt-BR"/>
              <a:pPr>
                <a:defRPr/>
              </a:pPr>
              <a:t>29/11/2012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EB0E5B8-504E-4584-9C5C-B3AF80AA095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3" r:id="rId2"/>
    <p:sldLayoutId id="2147483738" r:id="rId3"/>
    <p:sldLayoutId id="2147483739" r:id="rId4"/>
    <p:sldLayoutId id="2147483740" r:id="rId5"/>
    <p:sldLayoutId id="2147483741" r:id="rId6"/>
    <p:sldLayoutId id="2147483734" r:id="rId7"/>
    <p:sldLayoutId id="2147483742" r:id="rId8"/>
    <p:sldLayoutId id="2147483743" r:id="rId9"/>
    <p:sldLayoutId id="2147483735" r:id="rId10"/>
    <p:sldLayoutId id="214748373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sispart@saude.gov.br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SISPRENATAL</a:t>
            </a:r>
            <a:br>
              <a:rPr lang="pt-BR" dirty="0" smtClean="0"/>
            </a:br>
            <a:endParaRPr lang="pt-BR" dirty="0" smtClean="0"/>
          </a:p>
        </p:txBody>
      </p:sp>
      <p:sp>
        <p:nvSpPr>
          <p:cNvPr id="9219" name="Subtítulo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algn="ctr" eaLnBrk="1" hangingPunct="1">
              <a:lnSpc>
                <a:spcPct val="80000"/>
              </a:lnSpc>
              <a:buFont typeface="Arial" charset="0"/>
              <a:buNone/>
            </a:pPr>
            <a:endParaRPr lang="pt-BR" sz="1500" b="1" smtClean="0"/>
          </a:p>
          <a:p>
            <a:pPr marR="0" algn="ctr" eaLnBrk="1" hangingPunct="1">
              <a:lnSpc>
                <a:spcPct val="80000"/>
              </a:lnSpc>
              <a:buFont typeface="Arial" charset="0"/>
              <a:buNone/>
            </a:pPr>
            <a:endParaRPr lang="pt-BR" sz="1500" b="1" smtClean="0"/>
          </a:p>
          <a:p>
            <a:pPr marR="0" algn="ctr" eaLnBrk="1" hangingPunct="1">
              <a:lnSpc>
                <a:spcPct val="80000"/>
              </a:lnSpc>
              <a:buFont typeface="Arial" charset="0"/>
              <a:buNone/>
            </a:pPr>
            <a:endParaRPr lang="pt-BR" sz="1500" b="1" smtClean="0"/>
          </a:p>
          <a:p>
            <a:pPr marR="0" algn="ctr" eaLnBrk="1" hangingPunct="1">
              <a:lnSpc>
                <a:spcPct val="80000"/>
              </a:lnSpc>
              <a:buFont typeface="Arial" charset="0"/>
              <a:buNone/>
            </a:pPr>
            <a:endParaRPr lang="pt-BR" sz="1500" b="1" smtClean="0"/>
          </a:p>
          <a:p>
            <a:pPr marR="0" algn="ctr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pt-BR" sz="1600" b="1" smtClean="0">
                <a:solidFill>
                  <a:srgbClr val="227A8F"/>
                </a:solidFill>
                <a:latin typeface="Arial" charset="0"/>
                <a:cs typeface="Arial" charset="0"/>
              </a:rPr>
              <a:t>Novembro/2012</a:t>
            </a:r>
          </a:p>
        </p:txBody>
      </p:sp>
      <p:sp>
        <p:nvSpPr>
          <p:cNvPr id="4" name="Retângulo 3"/>
          <p:cNvSpPr/>
          <p:nvPr/>
        </p:nvSpPr>
        <p:spPr>
          <a:xfrm>
            <a:off x="684213" y="1844675"/>
            <a:ext cx="7991475" cy="3878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SISTEMA DE MONITORAMENTO E AVALIAÇÃO DO PRÉ-NATAL,PARTO,PUERPERIO E CRIANÇA</a:t>
            </a:r>
          </a:p>
          <a:p>
            <a:pPr>
              <a:defRPr/>
            </a:pPr>
            <a:endParaRPr lang="pt-BR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611188" y="692150"/>
            <a:ext cx="748982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DEPARTAMENTO DE AÇÕES PROGRAMÁTICAS ESTRATÉGICAS</a:t>
            </a:r>
          </a:p>
          <a:p>
            <a:pPr>
              <a:defRPr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ÁREA TÉCNICA DE SAÚDE DA MULHER-ATSM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0" y="5000625"/>
            <a:ext cx="9685338" cy="13239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000" b="1" dirty="0">
                <a:latin typeface="+mn-lt"/>
                <a:cs typeface="+mn-cs"/>
              </a:rPr>
              <a:t>O ALERTA AMARELO  NO SISTEMA CARACTERIZA  OS MARCADORES SOCIAIS QUANDO O SISTEMA DETECTAR QUE A USUÁRIA POSSUI IDADE &lt; 15 ANOS E OU ESCOLARIDADE &lt; 4 SÉRIE OU A SITUAÇÃO CONJUGAL É = VIVE SÓ, A USUÁRIA RECEBERÁ A VISITA DE UM PROFISSIONAL DE SAÚDE.</a:t>
            </a:r>
          </a:p>
        </p:txBody>
      </p:sp>
      <p:cxnSp>
        <p:nvCxnSpPr>
          <p:cNvPr id="5" name="Conector de seta reta 4"/>
          <p:cNvCxnSpPr/>
          <p:nvPr/>
        </p:nvCxnSpPr>
        <p:spPr>
          <a:xfrm rot="10800000" flipV="1">
            <a:off x="5357818" y="3929066"/>
            <a:ext cx="571504" cy="2143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0" y="4286250"/>
            <a:ext cx="9144000" cy="4000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pt-BR" sz="2000" b="1" dirty="0">
                <a:latin typeface="+mn-lt"/>
              </a:rPr>
              <a:t>O SISTEMA INDICA A NECESSIDADE DE UMA INTERCONSULTA;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0" y="5000625"/>
            <a:ext cx="9144000" cy="6461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b="1" dirty="0">
                <a:latin typeface="+mn-lt"/>
                <a:cs typeface="+mn-cs"/>
              </a:rPr>
              <a:t>ACESSO AO PRÉ-NATAL DE ALTO RISCO – COM CLASSIFICAÇÃO DE RISCO;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b="1" dirty="0">
              <a:latin typeface="+mn-lt"/>
              <a:cs typeface="+mn-cs"/>
            </a:endParaRPr>
          </a:p>
        </p:txBody>
      </p:sp>
      <p:cxnSp>
        <p:nvCxnSpPr>
          <p:cNvPr id="6" name="Conector de seta reta 5"/>
          <p:cNvCxnSpPr/>
          <p:nvPr/>
        </p:nvCxnSpPr>
        <p:spPr>
          <a:xfrm>
            <a:off x="3214678" y="1643050"/>
            <a:ext cx="357190" cy="71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>
            <a:off x="3286116" y="2786058"/>
            <a:ext cx="357190" cy="71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1500166" y="2428868"/>
            <a:ext cx="357190" cy="71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m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ector de seta reta 7"/>
          <p:cNvCxnSpPr/>
          <p:nvPr/>
        </p:nvCxnSpPr>
        <p:spPr>
          <a:xfrm>
            <a:off x="1428750" y="1857375"/>
            <a:ext cx="500063" cy="1428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>
            <a:off x="1428750" y="3857625"/>
            <a:ext cx="500063" cy="1428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>
            <a:off x="1428750" y="2857500"/>
            <a:ext cx="500063" cy="1428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0" y="4929188"/>
            <a:ext cx="9144000" cy="4000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pt-BR" sz="2000" b="1" dirty="0">
                <a:latin typeface="+mn-lt"/>
              </a:rPr>
              <a:t>ACOMPANHAMENTO VACINAL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Conector de seta reta 3"/>
          <p:cNvCxnSpPr/>
          <p:nvPr/>
        </p:nvCxnSpPr>
        <p:spPr>
          <a:xfrm>
            <a:off x="2928926" y="3571876"/>
            <a:ext cx="642942" cy="2857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0" y="4214818"/>
            <a:ext cx="9144000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pt-BR" sz="2000" b="1" dirty="0" smtClean="0">
                <a:latin typeface="+mn-lt"/>
              </a:rPr>
              <a:t>O SISTEMA POSSIBILITA O REGISTRO DO ACOMPANHAMENTO ODONTOLOGICO;</a:t>
            </a:r>
            <a:endParaRPr lang="pt-BR" sz="2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0" y="3933825"/>
            <a:ext cx="9144000" cy="7080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+mn-lt"/>
                <a:cs typeface="+mn-cs"/>
              </a:rPr>
              <a:t>POSSIBILITA  MONITORAMENTO DA SOLICITAÇÃO E RESULTADOS DOS EXAMES EM TEMPO OPORTUNO</a:t>
            </a:r>
          </a:p>
        </p:txBody>
      </p:sp>
      <p:cxnSp>
        <p:nvCxnSpPr>
          <p:cNvPr id="5" name="Conector de seta reta 4"/>
          <p:cNvCxnSpPr/>
          <p:nvPr/>
        </p:nvCxnSpPr>
        <p:spPr>
          <a:xfrm>
            <a:off x="5214942" y="4714884"/>
            <a:ext cx="428628" cy="1428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/>
          <p:cNvCxnSpPr/>
          <p:nvPr/>
        </p:nvCxnSpPr>
        <p:spPr>
          <a:xfrm>
            <a:off x="6429388" y="4714884"/>
            <a:ext cx="428628" cy="1428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0" y="3573463"/>
            <a:ext cx="9144000" cy="101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pt-BR" sz="2000" b="1" dirty="0">
                <a:latin typeface="+mn-lt"/>
              </a:rPr>
              <a:t>NA ABA TIPO DE CONSULTA PUERPÉRIO, SERÁ INFORMADO O DESFECHO DO ATENDIMENTO DA USUÁRIA APÓS O PRÉ-NATAL.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pt-BR" sz="2000" b="1" dirty="0">
                <a:latin typeface="+mn-lt"/>
              </a:rPr>
              <a:t> APRESENTANDO DIFERENTES MOTIVOS PARA FINALIZAÇÃO.</a:t>
            </a:r>
          </a:p>
        </p:txBody>
      </p:sp>
      <p:cxnSp>
        <p:nvCxnSpPr>
          <p:cNvPr id="6" name="Conector de seta reta 5"/>
          <p:cNvCxnSpPr/>
          <p:nvPr/>
        </p:nvCxnSpPr>
        <p:spPr>
          <a:xfrm>
            <a:off x="1428728" y="1643050"/>
            <a:ext cx="428628" cy="71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>
            <a:off x="2714612" y="4714884"/>
            <a:ext cx="428628" cy="71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ixaDeTexto 2"/>
          <p:cNvSpPr txBox="1"/>
          <p:nvPr/>
        </p:nvSpPr>
        <p:spPr>
          <a:xfrm>
            <a:off x="0" y="3643314"/>
            <a:ext cx="9144000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+mn-lt"/>
              </a:rPr>
              <a:t>APÓS SALVAR A CONSULTA, O SISTEMA  ALTERA O STATUS DA GESTANTE PARA “FECHADA”;</a:t>
            </a:r>
            <a:endParaRPr lang="pt-BR" sz="2000" b="1" dirty="0"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-142875" y="4286250"/>
            <a:ext cx="9286875" cy="1631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pt-BR" sz="2000" b="1" dirty="0">
                <a:latin typeface="+mn-lt"/>
              </a:rPr>
              <a:t>SERÁ PERMITIDO GERAR A PRODUÇÃO AMBULATORIAL (BPA) NO PRÓPRIO SISPRENATAL SERÁ NECESSÁRIO CONFIGURAR OS PARAMETRO QUE PODE SER AUTOMÁTICA OU MANUAL.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pt-BR" sz="2000" b="1" dirty="0">
                <a:latin typeface="+mn-lt"/>
              </a:rPr>
              <a:t>SOMENTE O PERFIL GESTOR NO SISPRENATAL PODERÁ GERAR O ARQUIVO BPA.</a:t>
            </a:r>
          </a:p>
        </p:txBody>
      </p:sp>
      <p:cxnSp>
        <p:nvCxnSpPr>
          <p:cNvPr id="5" name="Conector de seta reta 4"/>
          <p:cNvCxnSpPr/>
          <p:nvPr/>
        </p:nvCxnSpPr>
        <p:spPr>
          <a:xfrm rot="10800000" flipV="1">
            <a:off x="2571736" y="1500174"/>
            <a:ext cx="571504" cy="2857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5"/>
            <a:ext cx="9144000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0" y="5214938"/>
            <a:ext cx="9001125" cy="708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pt-BR" sz="2000" b="1" dirty="0">
                <a:latin typeface="+mn-lt"/>
              </a:rPr>
              <a:t> APÓS A GERAÇÃO E ENVIO DO ARQUIVO É POSSÍVEL CONSULTAR </a:t>
            </a:r>
            <a:r>
              <a:rPr lang="pt-BR" sz="2000" b="1" dirty="0">
                <a:latin typeface="+mn-lt"/>
              </a:rPr>
              <a:t>O STATUS DE ENVIO.</a:t>
            </a:r>
            <a:endParaRPr lang="pt-BR" sz="2000" b="1" dirty="0">
              <a:latin typeface="+mn-lt"/>
            </a:endParaRPr>
          </a:p>
        </p:txBody>
      </p:sp>
      <p:cxnSp>
        <p:nvCxnSpPr>
          <p:cNvPr id="5" name="Conector de seta reta 4"/>
          <p:cNvCxnSpPr/>
          <p:nvPr/>
        </p:nvCxnSpPr>
        <p:spPr>
          <a:xfrm rot="16200000" flipH="1">
            <a:off x="2071688" y="3214688"/>
            <a:ext cx="214312" cy="2143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 rot="16200000" flipH="1">
            <a:off x="5536407" y="3250406"/>
            <a:ext cx="214312" cy="1428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611188" y="692150"/>
            <a:ext cx="748982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DEPARTAMENTO DE AÇÕES PROGRAMÁTICAS ESTRATÉGICAS</a:t>
            </a:r>
          </a:p>
          <a:p>
            <a:pPr>
              <a:defRPr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ÁREA TÉCNICA DE SAÚDE DA MULHER-ATSM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2143125"/>
            <a:ext cx="15073313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36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ENDEREÇO DO SISTEMA</a:t>
            </a:r>
          </a:p>
          <a:p>
            <a:pPr>
              <a:defRPr/>
            </a:pPr>
            <a:r>
              <a:rPr lang="pt-BR" sz="36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     SISPRENATAL</a:t>
            </a:r>
          </a:p>
          <a:p>
            <a:pPr>
              <a:defRPr/>
            </a:pPr>
            <a:r>
              <a:rPr lang="pt-BR" sz="36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</a:t>
            </a:r>
            <a:r>
              <a:rPr lang="pt-BR" sz="3600" b="1" u="sng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www.saude.gov.br/sisprenatal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4313" y="928688"/>
            <a:ext cx="8643937" cy="53860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 smtClean="0">
              <a:solidFill>
                <a:schemeClr val="accent4">
                  <a:lumMod val="75000"/>
                </a:schemeClr>
              </a:solidFill>
              <a:latin typeface="+mn-lt"/>
              <a:cs typeface="Arial" pitchFamily="34" charset="0"/>
            </a:endParaRP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 pitchFamily="34" charset="0"/>
              </a:rPr>
              <a:t>COMPOSIÇÃO </a:t>
            </a:r>
            <a:r>
              <a:rPr lang="pt-BR" sz="2400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 pitchFamily="34" charset="0"/>
              </a:rPr>
              <a:t>DO GRUPO TÉCNICO ATSM.</a:t>
            </a:r>
          </a:p>
          <a:p>
            <a:pPr algn="ctr" defTabSz="757238" eaLnBrk="0" hangingPunct="0">
              <a:defRPr/>
            </a:pPr>
            <a:endParaRPr lang="pt-BR" sz="2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  <a:p>
            <a:pPr algn="ctr" defTabSz="757238" eaLnBrk="0" hangingPunct="0">
              <a:defRPr/>
            </a:pPr>
            <a:r>
              <a:rPr lang="pt-BR" sz="24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Apresentação</a:t>
            </a:r>
            <a:r>
              <a:rPr lang="pt-BR" sz="2400" b="1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:</a:t>
            </a:r>
          </a:p>
          <a:p>
            <a:pPr algn="ctr" defTabSz="757238" eaLnBrk="0" hangingPunct="0">
              <a:defRPr/>
            </a:pPr>
            <a:r>
              <a:rPr lang="pt-BR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Elizabeth Freitas</a:t>
            </a:r>
          </a:p>
          <a:p>
            <a:pPr algn="ctr" defTabSz="757238" eaLnBrk="0" hangingPunct="0">
              <a:defRPr/>
            </a:pPr>
            <a:r>
              <a:rPr lang="pt-BR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Gestora de Sistemas</a:t>
            </a:r>
            <a:br>
              <a:rPr lang="pt-BR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</a:br>
            <a:r>
              <a:rPr lang="pt-BR" sz="2400" b="1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Consultoras Técnica :</a:t>
            </a:r>
          </a:p>
          <a:p>
            <a:pPr algn="ctr" defTabSz="757238" eaLnBrk="0" hangingPunct="0">
              <a:defRPr/>
            </a:pPr>
            <a:r>
              <a:rPr lang="pt-BR" sz="2400" b="1" i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Aliny</a:t>
            </a:r>
            <a:r>
              <a:rPr lang="pt-BR" sz="2400" b="1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Soares, Andréia Borges, Patrícia Anjos e Susana Chaves</a:t>
            </a:r>
          </a:p>
          <a:p>
            <a:pPr algn="ctr" defTabSz="757238" eaLnBrk="0" hangingPunct="0">
              <a:defRPr/>
            </a:pPr>
            <a:endParaRPr lang="pt-BR" sz="2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  <a:p>
            <a:pPr algn="ctr" defTabSz="757238" eaLnBrk="0" hangingPunct="0">
              <a:defRPr/>
            </a:pPr>
            <a:r>
              <a:rPr lang="pt-BR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hlinkClick r:id="rId2"/>
              </a:rPr>
              <a:t>sispart@saude.gov.br</a:t>
            </a:r>
            <a:endParaRPr lang="pt-BR" sz="2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  <a:p>
            <a:pPr algn="ctr" defTabSz="757238" eaLnBrk="0" hangingPunct="0">
              <a:defRPr/>
            </a:pPr>
            <a:r>
              <a:rPr lang="pt-BR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hlinkClick r:id="rId2"/>
              </a:rPr>
              <a:t>sisprenatal@saude.gov.br</a:t>
            </a:r>
          </a:p>
          <a:p>
            <a:pPr algn="ctr" defTabSz="757238" eaLnBrk="0" hangingPunct="0">
              <a:defRPr/>
            </a:pPr>
            <a:r>
              <a:rPr lang="pt-BR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(61) 3315-6220 e 33159104</a:t>
            </a:r>
          </a:p>
          <a:p>
            <a:pPr algn="ctr">
              <a:defRPr/>
            </a:pPr>
            <a:endParaRPr lang="pt-BR" sz="32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42875" y="0"/>
            <a:ext cx="900112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pt-BR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DEPARTAMENTO DE AÇÕES PROGRAMÁTICAS ESTRATÉGICAS</a:t>
            </a:r>
          </a:p>
          <a:p>
            <a:pPr algn="ctr">
              <a:defRPr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ÁREA TÉCNICA DE SAÚDE DA MULHER-ATSM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286000" y="2214563"/>
            <a:ext cx="4572000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48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OBRIGADA!</a:t>
            </a:r>
            <a:br>
              <a:rPr lang="pt-BR" sz="48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pt-BR" sz="48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m 1" descr="Sisprenatal1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765175"/>
            <a:ext cx="91440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179388" y="188913"/>
            <a:ext cx="871378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DEPARTAMENTO DE AÇÕES PROGRAMÁTICAS ESTRATÉGICAS</a:t>
            </a:r>
          </a:p>
          <a:p>
            <a:pPr algn="ctr">
              <a:defRPr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ÁREA TÉCNICA DE SAÚDE DA MULHER-ATSM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4437063"/>
            <a:ext cx="9144000" cy="101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+mn-lt"/>
                <a:cs typeface="+mn-cs"/>
              </a:rPr>
              <a:t>PARA  LOGAR –SE AO SISTEMA É NECESSÁRIO SOLICITAR ACESSO NO -SCPA , INFORMANDO </a:t>
            </a:r>
            <a:r>
              <a:rPr lang="pt-BR" sz="2000" b="1" dirty="0" smtClean="0">
                <a:latin typeface="+mn-lt"/>
                <a:cs typeface="+mn-cs"/>
              </a:rPr>
              <a:t>O PERFIL E </a:t>
            </a:r>
            <a:r>
              <a:rPr lang="pt-BR" sz="2000" b="1" dirty="0">
                <a:latin typeface="+mn-lt"/>
                <a:cs typeface="+mn-cs"/>
              </a:rPr>
              <a:t>ESFERA DE ATUAÇÃO.</a:t>
            </a:r>
            <a:endParaRPr lang="pt-BR" sz="2000" b="1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+mn-lt"/>
                <a:cs typeface="+mn-cs"/>
              </a:rPr>
              <a:t>O ACESSO SERÁ ATRAVÉS DE E-MAIL  PESSOAL E INTRANSFERÍVEL.</a:t>
            </a:r>
          </a:p>
        </p:txBody>
      </p:sp>
      <p:cxnSp>
        <p:nvCxnSpPr>
          <p:cNvPr id="8" name="Conector de seta reta 7"/>
          <p:cNvCxnSpPr/>
          <p:nvPr/>
        </p:nvCxnSpPr>
        <p:spPr>
          <a:xfrm>
            <a:off x="2714612" y="2714620"/>
            <a:ext cx="500066" cy="71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2714612" y="3143248"/>
            <a:ext cx="500066" cy="71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0" y="4437063"/>
            <a:ext cx="9612313" cy="7080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+mn-lt"/>
                <a:cs typeface="+mn-cs"/>
              </a:rPr>
              <a:t>PERMITE CONSULTAR SE A USUÁRIA JÁ POSSUI O CNS NA BASE DE DADOS DO CADWEB.</a:t>
            </a:r>
          </a:p>
        </p:txBody>
      </p:sp>
      <p:cxnSp>
        <p:nvCxnSpPr>
          <p:cNvPr id="5" name="Conector de seta reta 4"/>
          <p:cNvCxnSpPr/>
          <p:nvPr/>
        </p:nvCxnSpPr>
        <p:spPr>
          <a:xfrm rot="10800000" flipV="1">
            <a:off x="714348" y="2285992"/>
            <a:ext cx="64294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0" y="4437063"/>
            <a:ext cx="9715536" cy="7080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+mn-lt"/>
                <a:cs typeface="+mn-cs"/>
              </a:rPr>
              <a:t> A USUÁRIA POSSUI O CNS E AS </a:t>
            </a:r>
            <a:r>
              <a:rPr lang="pt-BR" sz="2000" b="1" dirty="0" smtClean="0">
                <a:latin typeface="+mn-lt"/>
                <a:cs typeface="+mn-cs"/>
              </a:rPr>
              <a:t>INFORMAÇÕES </a:t>
            </a:r>
            <a:r>
              <a:rPr lang="pt-BR" sz="2000" b="1" dirty="0">
                <a:latin typeface="+mn-lt"/>
                <a:cs typeface="+mn-cs"/>
              </a:rPr>
              <a:t>DE CADASTRO ESTÃO CORRETAS  NO CADWEB.</a:t>
            </a:r>
          </a:p>
        </p:txBody>
      </p:sp>
      <p:cxnSp>
        <p:nvCxnSpPr>
          <p:cNvPr id="5" name="Conector de seta reta 4"/>
          <p:cNvCxnSpPr/>
          <p:nvPr/>
        </p:nvCxnSpPr>
        <p:spPr>
          <a:xfrm>
            <a:off x="785786" y="3286124"/>
            <a:ext cx="500066" cy="71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/>
          <p:cNvCxnSpPr/>
          <p:nvPr/>
        </p:nvCxnSpPr>
        <p:spPr>
          <a:xfrm>
            <a:off x="5643570" y="5143512"/>
            <a:ext cx="500066" cy="71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0" y="4437063"/>
            <a:ext cx="9612313" cy="4000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+mn-lt"/>
                <a:cs typeface="+mn-cs"/>
              </a:rPr>
              <a:t>O SISTEMA GERA AUTOMATICAMENTE O NÚMERO DO SISPRENATAL.</a:t>
            </a:r>
          </a:p>
        </p:txBody>
      </p:sp>
      <p:cxnSp>
        <p:nvCxnSpPr>
          <p:cNvPr id="6" name="Conector de seta reta 5"/>
          <p:cNvCxnSpPr/>
          <p:nvPr/>
        </p:nvCxnSpPr>
        <p:spPr>
          <a:xfrm rot="10800000" flipV="1">
            <a:off x="8286750" y="4714875"/>
            <a:ext cx="1000125" cy="500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0" y="3644900"/>
            <a:ext cx="9756775" cy="7080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+mn-lt"/>
                <a:cs typeface="+mn-cs"/>
              </a:rPr>
              <a:t>O SISTEMA LOCALIZOU A USUÁRIA E ATRAVÉS DO STATUS ABERTA O PROFISSIONAL DE SAÚDE PODE INICIAR O ATENDIMENTO DA GESTANTE.</a:t>
            </a:r>
          </a:p>
        </p:txBody>
      </p:sp>
      <p:cxnSp>
        <p:nvCxnSpPr>
          <p:cNvPr id="6" name="Conector de seta reta 5"/>
          <p:cNvCxnSpPr/>
          <p:nvPr/>
        </p:nvCxnSpPr>
        <p:spPr>
          <a:xfrm rot="10800000" flipV="1">
            <a:off x="8286776" y="4857760"/>
            <a:ext cx="428628" cy="2857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0" y="3644900"/>
            <a:ext cx="9144000" cy="7080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+mn-lt"/>
                <a:cs typeface="+mn-cs"/>
              </a:rPr>
              <a:t>CASO A USUÁRIA NÃO POSSUA O CNS ,O SISTEMA SISPRENATAL GERA  NA BASE DE DADOS DO CADWEB SE O PROFISSIONAL ESTIVER ON 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m 1" descr="Sisprenatal6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182563" y="0"/>
            <a:ext cx="8778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0" y="2357438"/>
            <a:ext cx="9144000" cy="12001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+mn-lt"/>
                <a:cs typeface="+mn-cs"/>
              </a:rPr>
              <a:t>PERMITE  ACOMPANHAR O HISTÓRICO DE ATENDIMENTOS;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+mn-lt"/>
                <a:cs typeface="+mn-cs"/>
              </a:rPr>
              <a:t>DISPONIBILIZA INFORMAÇÕES EM TEMPO REAL VIA PLATAFORMA WEB;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5413375"/>
            <a:ext cx="9144000" cy="101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b="1" dirty="0">
                <a:latin typeface="+mn-lt"/>
                <a:cs typeface="+mn-cs"/>
              </a:rPr>
              <a:t>POSSIBILITA A CAPTAÇÃO PRECOCE NA UBS;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b="1" dirty="0">
                <a:latin typeface="+mn-lt"/>
                <a:cs typeface="+mn-cs"/>
              </a:rPr>
              <a:t>ACOMPANHA A IDADE GESTACIONAL;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b="1" dirty="0">
                <a:latin typeface="+mn-lt"/>
                <a:cs typeface="+mn-cs"/>
              </a:rPr>
              <a:t>GARANTE A VINCULAÇÃO DA GESTANTE AO LOCAL DO PARTO;</a:t>
            </a:r>
          </a:p>
        </p:txBody>
      </p:sp>
      <p:cxnSp>
        <p:nvCxnSpPr>
          <p:cNvPr id="6" name="Conector de seta reta 5"/>
          <p:cNvCxnSpPr/>
          <p:nvPr/>
        </p:nvCxnSpPr>
        <p:spPr>
          <a:xfrm>
            <a:off x="1285852" y="1357298"/>
            <a:ext cx="571504" cy="71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2428860" y="3571876"/>
            <a:ext cx="428628" cy="1428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urso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urso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urso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urso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402</TotalTime>
  <Words>410</Words>
  <Application>Microsoft Office PowerPoint</Application>
  <PresentationFormat>Apresentação na tela (4:3)</PresentationFormat>
  <Paragraphs>62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8" baseType="lpstr">
      <vt:lpstr>Arial</vt:lpstr>
      <vt:lpstr>Lucida Sans Unicode</vt:lpstr>
      <vt:lpstr>Wingdings 3</vt:lpstr>
      <vt:lpstr>Verdana</vt:lpstr>
      <vt:lpstr>Wingdings 2</vt:lpstr>
      <vt:lpstr>Calibri</vt:lpstr>
      <vt:lpstr>Concurso</vt:lpstr>
      <vt:lpstr>SISPRENATAL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SISPRENATAL</dc:title>
  <dc:creator>leila.ksilva</dc:creator>
  <cp:lastModifiedBy>Valued Acer Customer</cp:lastModifiedBy>
  <cp:revision>53</cp:revision>
  <dcterms:created xsi:type="dcterms:W3CDTF">2012-02-23T13:55:17Z</dcterms:created>
  <dcterms:modified xsi:type="dcterms:W3CDTF">2012-11-30T03:36:16Z</dcterms:modified>
</cp:coreProperties>
</file>