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300" r:id="rId4"/>
    <p:sldId id="296" r:id="rId5"/>
    <p:sldId id="308" r:id="rId6"/>
    <p:sldId id="301" r:id="rId7"/>
    <p:sldId id="302" r:id="rId8"/>
    <p:sldId id="299" r:id="rId9"/>
    <p:sldId id="297" r:id="rId10"/>
    <p:sldId id="303" r:id="rId11"/>
    <p:sldId id="316" r:id="rId12"/>
    <p:sldId id="307" r:id="rId13"/>
    <p:sldId id="309" r:id="rId14"/>
    <p:sldId id="310" r:id="rId15"/>
    <p:sldId id="311" r:id="rId16"/>
    <p:sldId id="312" r:id="rId17"/>
    <p:sldId id="313" r:id="rId18"/>
    <p:sldId id="315" r:id="rId19"/>
    <p:sldId id="314" r:id="rId20"/>
    <p:sldId id="318" r:id="rId21"/>
    <p:sldId id="317" r:id="rId22"/>
    <p:sldId id="319" r:id="rId23"/>
    <p:sldId id="320" r:id="rId24"/>
    <p:sldId id="321" r:id="rId25"/>
    <p:sldId id="322" r:id="rId26"/>
    <p:sldId id="326" r:id="rId27"/>
    <p:sldId id="327" r:id="rId28"/>
    <p:sldId id="304" r:id="rId29"/>
    <p:sldId id="323" r:id="rId30"/>
    <p:sldId id="305" r:id="rId31"/>
    <p:sldId id="324" r:id="rId32"/>
    <p:sldId id="306" r:id="rId33"/>
    <p:sldId id="325" r:id="rId34"/>
    <p:sldId id="268" r:id="rId35"/>
    <p:sldId id="328" r:id="rId36"/>
    <p:sldId id="27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C22E-557D-45FB-A4A9-3D32CD9C3469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4F7-64C9-4430-BC42-91765BD183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2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23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6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20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5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25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2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0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83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36AF-8789-436C-B325-37581766593B}" type="datetimeFigureOut">
              <a:rPr lang="pt-BR" smtClean="0"/>
              <a:t>16/08/2016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DAA3-A401-4234-AC8B-337998EE65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3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ehumanizasus.net/88141-lancado-video-institucional-da-rede-cegonh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696744" cy="5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Users\Sony\Dropbox\REDE CEGONHA 2014\Imagens e Video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4" y="5788298"/>
            <a:ext cx="1055503" cy="1069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9681" y="1196752"/>
            <a:ext cx="9144000" cy="41018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/>
              <a:t>Efetivação dos testes rápidos na Atenção básica</a:t>
            </a:r>
          </a:p>
          <a:p>
            <a:pPr marL="0" indent="0">
              <a:buFont typeface="Arial" pitchFamily="34" charset="0"/>
              <a:buNone/>
            </a:pPr>
            <a:r>
              <a:rPr lang="pt-BR" dirty="0" smtClean="0"/>
              <a:t>Grupos condutores locais em Blumenau, Brusque e Timbó</a:t>
            </a:r>
          </a:p>
          <a:p>
            <a:pPr marL="0" indent="0">
              <a:buFont typeface="Arial" pitchFamily="34" charset="0"/>
              <a:buNone/>
            </a:pPr>
            <a:r>
              <a:rPr lang="pt-BR" dirty="0" smtClean="0"/>
              <a:t>Pré natal qualidade – Protocolo Regional da Rede Cegonha, capacitação das equipes de atenção básica.</a:t>
            </a:r>
          </a:p>
          <a:p>
            <a:pPr marL="0" indent="0">
              <a:buFont typeface="Arial" pitchFamily="34" charset="0"/>
              <a:buNone/>
            </a:pPr>
            <a:r>
              <a:rPr lang="pt-BR" dirty="0" smtClean="0"/>
              <a:t>Ambulatório de alto risco em funcionamento HSAN Blumenau</a:t>
            </a:r>
          </a:p>
          <a:p>
            <a:pPr marL="0" indent="0">
              <a:buFont typeface="Arial" pitchFamily="34" charset="0"/>
              <a:buNone/>
            </a:pPr>
            <a:r>
              <a:rPr lang="pt-BR" dirty="0" smtClean="0"/>
              <a:t>Parto humanizado HSAN e Azambuja</a:t>
            </a:r>
          </a:p>
          <a:p>
            <a:pPr marL="0" indent="0">
              <a:buFont typeface="Arial" pitchFamily="34" charset="0"/>
              <a:buNone/>
            </a:pPr>
            <a:r>
              <a:rPr lang="pt-BR" dirty="0" smtClean="0"/>
              <a:t>Constituição do Fórum Perinatal do Médio Vale</a:t>
            </a:r>
          </a:p>
          <a:p>
            <a:pPr marL="0" indent="0">
              <a:buFont typeface="Arial" pitchFamily="34" charset="0"/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20733" y="35380"/>
            <a:ext cx="5998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Metas Conquistadas</a:t>
            </a:r>
            <a:endParaRPr lang="pt-B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7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ny\Downloads\Capacitação de Tutores\IMG_1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"/>
            <a:ext cx="9144000" cy="82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ropbox\Grupo Condutor da Rede Cegonha Médio Vale do Itajaí 2016\Rede Cegonha Capacitação Pré natal\Inscrições 2016\Convite Curso de Tutores Pré Natal 01 03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7667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Definição da metodologia tendo como base a Política de Educação permanente e Humanização ,as metodologias ativas .</a:t>
            </a:r>
          </a:p>
          <a:p>
            <a:r>
              <a:rPr lang="pt-BR" sz="2400" dirty="0" smtClean="0"/>
              <a:t>Grupo organizou passo a passo da oficina sobre o do protocolo pré natal de modo que pudesse ser replicada do mesmo modo pelos tutores, sendo que estes experimentaram a oficina de depois iriam conduzir.</a:t>
            </a:r>
          </a:p>
          <a:p>
            <a:r>
              <a:rPr lang="pt-BR" sz="2400" dirty="0" smtClean="0"/>
              <a:t>Tomamos como base a proposta da Estrat</a:t>
            </a:r>
            <a:r>
              <a:rPr lang="pt-BR" sz="2400" dirty="0"/>
              <a:t>é</a:t>
            </a:r>
            <a:r>
              <a:rPr lang="pt-BR" sz="2400" dirty="0" smtClean="0"/>
              <a:t>gia Amamenta e Alimenta Brasil que já havia sido vivenciada por alguns integrantes do grupo.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62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33265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Planejamento da formação de Tutores: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Carga horária 8h/aula</a:t>
            </a:r>
          </a:p>
          <a:p>
            <a:r>
              <a:rPr lang="pt-BR" sz="2400" dirty="0"/>
              <a:t>Metodologia: Estações do Pré-Natal.</a:t>
            </a:r>
          </a:p>
          <a:p>
            <a:r>
              <a:rPr lang="pt-BR" sz="2400" dirty="0"/>
              <a:t>Facilitadores: GT do Grupo Condutor da Rede Cegonha</a:t>
            </a:r>
          </a:p>
          <a:p>
            <a:r>
              <a:rPr lang="pt-BR" sz="2400" dirty="0"/>
              <a:t>Publico alvo: 30 futuros tutores: profissionais de saúde já envolvidos com a Rede Cegonha nos municípios.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Cada Estação terá a duração de aproximadamente 1h, sendo conduzida por uma dupla ou trios de facilitadores (a confirmar).</a:t>
            </a: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96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60648"/>
            <a:ext cx="81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Estação 1: Atribuições dos profissionais de saúde e Acolhimento</a:t>
            </a:r>
            <a:endParaRPr lang="pt-BR" sz="2400" dirty="0"/>
          </a:p>
          <a:p>
            <a:r>
              <a:rPr lang="pt-BR" sz="2400" dirty="0"/>
              <a:t>Responsáveis: Patrícia, Sandra Léa e Liara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Acolhimento: Vídeo institucional da Rede Cegonha (14min.)</a:t>
            </a:r>
          </a:p>
          <a:p>
            <a:r>
              <a:rPr lang="pt-BR" sz="2400" u="sng" dirty="0">
                <a:hlinkClick r:id="rId2"/>
              </a:rPr>
              <a:t>http://www.redehumanizasus.net/88141-lancado-video-institucional-da-rede-cegonha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Pequena roda de conversa sobre acolhimento em geral (10min.)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Atribuições dos profissionais de saúde no pré natal (20min.): 5 </a:t>
            </a:r>
            <a:r>
              <a:rPr lang="pt-BR" sz="2400" dirty="0" err="1"/>
              <a:t>flip</a:t>
            </a:r>
            <a:r>
              <a:rPr lang="pt-BR" sz="2400" dirty="0"/>
              <a:t> chats onde a turma dividida em grupos terá 1 minuto para escrever as atribuições de cada profissional da equipe de saúde (ACS, Tec. Enfermagem, Enfermeiro, Médico e Dentista)</a:t>
            </a:r>
          </a:p>
          <a:p>
            <a:r>
              <a:rPr lang="pt-BR" sz="2400" dirty="0"/>
              <a:t>Depois será feito um </a:t>
            </a:r>
            <a:r>
              <a:rPr lang="pt-BR" sz="2400" dirty="0" err="1"/>
              <a:t>check</a:t>
            </a:r>
            <a:r>
              <a:rPr lang="pt-BR" sz="2400" dirty="0"/>
              <a:t> </a:t>
            </a:r>
            <a:r>
              <a:rPr lang="pt-BR" sz="2400" dirty="0" err="1"/>
              <a:t>list</a:t>
            </a:r>
            <a:r>
              <a:rPr lang="pt-BR" sz="2400" dirty="0"/>
              <a:t> das atribuições conforme mencionadas no protocolo.</a:t>
            </a:r>
          </a:p>
          <a:p>
            <a:r>
              <a:rPr lang="pt-BR" sz="2400" dirty="0"/>
              <a:t> 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8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Estação 2: Consulta de Pré Natal e Diagnóstico</a:t>
            </a:r>
            <a:endParaRPr lang="pt-BR" dirty="0"/>
          </a:p>
          <a:p>
            <a:r>
              <a:rPr lang="pt-BR" dirty="0"/>
              <a:t>Responsáveis: Michele, Aline, Leila, Beatriz. Alexandra</a:t>
            </a:r>
          </a:p>
          <a:p>
            <a:r>
              <a:rPr lang="pt-BR" dirty="0"/>
              <a:t>A turma dividida em 04 grupos deverá dramatizar situações equivalentes a realidade em relação a:</a:t>
            </a:r>
          </a:p>
          <a:p>
            <a:pPr lvl="0"/>
            <a:r>
              <a:rPr lang="pt-BR" dirty="0"/>
              <a:t>Captação e diagnóstico precoce da gestante</a:t>
            </a:r>
          </a:p>
          <a:p>
            <a:pPr lvl="0"/>
            <a:r>
              <a:rPr lang="pt-BR" dirty="0"/>
              <a:t>Consulta do primeiro trimestre</a:t>
            </a:r>
          </a:p>
          <a:p>
            <a:pPr lvl="0"/>
            <a:r>
              <a:rPr lang="pt-BR" dirty="0"/>
              <a:t>Consulta do segundo trimestre</a:t>
            </a:r>
          </a:p>
          <a:p>
            <a:pPr lvl="0"/>
            <a:r>
              <a:rPr lang="pt-BR" dirty="0"/>
              <a:t>Consulta do terceiro trimestre</a:t>
            </a:r>
          </a:p>
          <a:p>
            <a:r>
              <a:rPr lang="pt-BR" dirty="0"/>
              <a:t>Os grupos terão 15 minutos para criar as dramatizações</a:t>
            </a:r>
          </a:p>
          <a:p>
            <a:r>
              <a:rPr lang="pt-BR" dirty="0"/>
              <a:t>Cada grupo apresentará sua produção</a:t>
            </a:r>
          </a:p>
          <a:p>
            <a:r>
              <a:rPr lang="pt-BR" dirty="0"/>
              <a:t>Roda de conversa sobre as etapas do pré natal em geral e as situações apresentadas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Estação 3: Exames, vacinas e medicações</a:t>
            </a:r>
            <a:endParaRPr lang="pt-BR" dirty="0"/>
          </a:p>
          <a:p>
            <a:r>
              <a:rPr lang="pt-BR" dirty="0"/>
              <a:t>Responsáveis: Arnaldo e Luciana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Estudo de Caso a partir da aplicação da caderneta da gestante</a:t>
            </a:r>
          </a:p>
          <a:p>
            <a:r>
              <a:rPr lang="pt-BR" dirty="0"/>
              <a:t>A turma subdividida em grupos debaterá casos envolvendo as condutas indicadas no pré natal em geral no que se refere a exames, uso de medicações e da própria carteirinha da gestante.</a:t>
            </a:r>
          </a:p>
          <a:p>
            <a:r>
              <a:rPr lang="pt-BR" dirty="0"/>
              <a:t>Ao final os grupos falarão sobre os casos em uma grande roda.</a:t>
            </a:r>
          </a:p>
          <a:p>
            <a:r>
              <a:rPr lang="pt-BR" dirty="0"/>
              <a:t>Doenças e agravos de notificação compulsória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OBS: Flip </a:t>
            </a:r>
            <a:r>
              <a:rPr lang="pt-BR" dirty="0" smtClean="0"/>
              <a:t>chart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6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7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Vespertino:</a:t>
            </a: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/>
              <a:t>Estação 4: 40 minutos (total)</a:t>
            </a:r>
            <a:endParaRPr lang="pt-BR" sz="2000" dirty="0"/>
          </a:p>
          <a:p>
            <a:r>
              <a:rPr lang="pt-BR" sz="2000" dirty="0"/>
              <a:t>Atividades Educativas: (30 minutos)</a:t>
            </a:r>
          </a:p>
          <a:p>
            <a:r>
              <a:rPr lang="pt-BR" sz="2000" dirty="0"/>
              <a:t>Palestra sobre Metodologias Ativas aplicadas a grupos de gestantes e família (ETSUS – Daniela Souza) com indicação de um texto base para apoio. </a:t>
            </a:r>
          </a:p>
          <a:p>
            <a:r>
              <a:rPr lang="pt-BR" sz="2000" dirty="0"/>
              <a:t>O que os municípios tem feito em grupos de gestantes na região: Margot e Luciana (10 minutos).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r>
              <a:rPr lang="pt-BR" sz="2000" b="1" dirty="0"/>
              <a:t>Estação 5: Classificação de Risco e Fluxograma 1h</a:t>
            </a:r>
            <a:endParaRPr lang="pt-BR" sz="2000" dirty="0"/>
          </a:p>
          <a:p>
            <a:r>
              <a:rPr lang="pt-BR" sz="2000" dirty="0"/>
              <a:t>Responsáveis: </a:t>
            </a:r>
            <a:r>
              <a:rPr lang="pt-BR" sz="2000" dirty="0" err="1"/>
              <a:t>Joslaine</a:t>
            </a:r>
            <a:r>
              <a:rPr lang="pt-BR" sz="2000" dirty="0"/>
              <a:t> e </a:t>
            </a:r>
            <a:r>
              <a:rPr lang="pt-BR" sz="2000" dirty="0" err="1"/>
              <a:t>Dra</a:t>
            </a:r>
            <a:r>
              <a:rPr lang="pt-BR" sz="2000" dirty="0"/>
              <a:t> Martha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Dividindo a turma em subgrupos os mesmos debaterão sobre as condutas adequadas para cada tipo de situação, sendo 1 caso de risco habitual, 2 casos de médio risco e 3 casos de alto risco.</a:t>
            </a:r>
          </a:p>
          <a:p>
            <a:r>
              <a:rPr lang="pt-BR" sz="2000" dirty="0"/>
              <a:t>Em seguida cada grupo apresentará os casos e condutas construídas no grupo e debatidas na grande roda. Incluir </a:t>
            </a:r>
            <a:r>
              <a:rPr lang="pt-BR" sz="2000" dirty="0" err="1"/>
              <a:t>Zika</a:t>
            </a:r>
            <a:r>
              <a:rPr lang="pt-BR" sz="2000" dirty="0"/>
              <a:t> vírus.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O Fluxograma será distribuído a todos e lido coletivamente como um indicativo de fluxo de atendimento no pré natal. (nos municípios este fluxo será adequado a realidade local</a:t>
            </a:r>
            <a:r>
              <a:rPr lang="pt-BR" sz="2000" dirty="0" smtClean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98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Estação 6: Amamentação e Pré Natal Masculino</a:t>
            </a:r>
            <a:endParaRPr lang="pt-BR" sz="2400" dirty="0"/>
          </a:p>
          <a:p>
            <a:r>
              <a:rPr lang="pt-BR" sz="2400" dirty="0"/>
              <a:t>Responsáveis: </a:t>
            </a:r>
            <a:r>
              <a:rPr lang="pt-BR" sz="2400" dirty="0" err="1"/>
              <a:t>Joslaine</a:t>
            </a:r>
            <a:r>
              <a:rPr lang="pt-BR" sz="2400" dirty="0"/>
              <a:t>, Marilu, Elisabeth, Daniela </a:t>
            </a:r>
            <a:r>
              <a:rPr lang="pt-BR" sz="2400" dirty="0" err="1"/>
              <a:t>Wilke</a:t>
            </a:r>
            <a:r>
              <a:rPr lang="pt-BR" sz="2400" dirty="0"/>
              <a:t>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Pré Natal Masculino: Apresentação do Vídeo O Pai Está (SMS do Rio de Janeiro)</a:t>
            </a:r>
          </a:p>
          <a:p>
            <a:r>
              <a:rPr lang="pt-BR" sz="2400" dirty="0"/>
              <a:t>Relato de caso da realização do Pré natal masculino em Indaial e Blumenau (Marilu e </a:t>
            </a:r>
            <a:r>
              <a:rPr lang="pt-BR" sz="2400" dirty="0" err="1"/>
              <a:t>Joslaine</a:t>
            </a:r>
            <a:r>
              <a:rPr lang="pt-BR" sz="2400" dirty="0"/>
              <a:t>)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Amamentação: Pensando sobre Amamentação (Beth e Daniela)</a:t>
            </a:r>
          </a:p>
          <a:p>
            <a:r>
              <a:rPr lang="pt-BR" sz="2400" dirty="0"/>
              <a:t>Roda de conversa sobre amamentação</a:t>
            </a:r>
          </a:p>
          <a:p>
            <a:r>
              <a:rPr lang="pt-BR" sz="2400" dirty="0"/>
              <a:t>Mulheres que fazem parte a grupos de risco</a:t>
            </a:r>
          </a:p>
          <a:p>
            <a:r>
              <a:rPr lang="pt-BR" sz="2400" dirty="0"/>
              <a:t>Mitos e verdades sobre amamentação (Dinâmica de Curtir e </a:t>
            </a:r>
            <a:r>
              <a:rPr lang="pt-BR" sz="2400" dirty="0" err="1"/>
              <a:t>Descurtir</a:t>
            </a:r>
            <a:r>
              <a:rPr lang="pt-BR" sz="2400" dirty="0"/>
              <a:t>, fazer caixas para colocar as frases, estilo gincana entre grupos).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Visita a Maternidade: Vídeo Enquanto o Bebê Não Chega (Roraima)</a:t>
            </a:r>
          </a:p>
          <a:p>
            <a:r>
              <a:rPr lang="pt-BR" sz="2400" dirty="0"/>
              <a:t> 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22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404664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Estação 7: Violência na gestação e Construção da Proposta de realização da formação no município.</a:t>
            </a:r>
            <a:endParaRPr lang="pt-BR" sz="2400" dirty="0"/>
          </a:p>
          <a:p>
            <a:r>
              <a:rPr lang="pt-BR" sz="2400" dirty="0"/>
              <a:t>Responsáveis: Simone, Patrícia, Sandra Léa e Liara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Palestra sobre Violência contra a mulher, abordando especialmente o que fazer diante de situações como esta, incluindo os aspectos legais da condução do caso e fluxo de atenção destas mulheres. (Simone) com texto base de leitura.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Grupos de trabalho por municípios para traçar um plano local de capacitação.</a:t>
            </a:r>
          </a:p>
          <a:p>
            <a:r>
              <a:rPr lang="pt-BR" sz="2400" dirty="0"/>
              <a:t>Patrícia, Sandra Léa e Liara.</a:t>
            </a:r>
          </a:p>
          <a:p>
            <a:r>
              <a:rPr lang="pt-BR" sz="2400" dirty="0"/>
              <a:t> 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795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132858"/>
            <a:ext cx="7772400" cy="1470025"/>
          </a:xfrm>
        </p:spPr>
        <p:txBody>
          <a:bodyPr/>
          <a:lstStyle/>
          <a:p>
            <a:r>
              <a:rPr lang="pt-BR" dirty="0" smtClean="0"/>
              <a:t>Grupo Condutor Rede Cegonha</a:t>
            </a:r>
            <a:br>
              <a:rPr lang="pt-BR" dirty="0" smtClean="0"/>
            </a:br>
            <a:r>
              <a:rPr lang="pt-BR" dirty="0" smtClean="0"/>
              <a:t>Médio Vale do Itajaí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GERSA Blumenau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GERSA Brusque</a:t>
            </a:r>
          </a:p>
          <a:p>
            <a:r>
              <a:rPr lang="pt-BR" dirty="0" smtClean="0">
                <a:solidFill>
                  <a:srgbClr val="00B050"/>
                </a:solidFill>
              </a:rPr>
              <a:t>GERSA Timbó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Imagem 5" descr="logo_recortada_redecegonh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Agosto 2016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588224" y="6165304"/>
            <a:ext cx="23762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9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ownloads\Capacitação RC Brusque 06 04 2016\IMG_2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4580"/>
            <a:ext cx="6862580" cy="68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ownloads\Capacitação RC Brusque 06 04 2016\IMG_2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597"/>
            <a:ext cx="6858597" cy="68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ownloads\Capacitação RC Guabiruba 11 04 2016\IMG_3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133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ownloads\Capacitação RC Guabiruba 14 04 2016\IMG_3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458"/>
            <a:ext cx="6823542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y\Downloads\Capacitação RC Pomerode\IMG_5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ownloads\Capacitação RC Pomerode\IMG_5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8256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25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6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ropbox\Grupo Condutor da Rede Cegonha Médio Vale do Itajaí 2016\Forum Perinatal Médio Vale 22 03 2016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04788"/>
            <a:ext cx="9744076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ny\Downloads\Forum Perina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" y="0"/>
            <a:ext cx="914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Trabalho deste grupo iniciou  em Fevereiro 2015 após a conclusão do Plano Regional que até ali estava sob a responsabilidade dos Secretários Municipais de Saúde apoiados por diversos profissionais de Saúde que passaram a constituir o Grupo Condutor.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502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116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41717"/>
            <a:ext cx="1446878" cy="1203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07504" y="1340768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Texto coletivo Grupo Condutor da Rede Cegonha do Médio Vale </a:t>
            </a:r>
            <a:endParaRPr lang="pt-BR" sz="2400" dirty="0" smtClean="0"/>
          </a:p>
          <a:p>
            <a:r>
              <a:rPr lang="pt-BR" sz="2400" b="1" dirty="0"/>
              <a:t>Vídeo</a:t>
            </a:r>
            <a:r>
              <a:rPr lang="pt-BR" sz="2400" dirty="0"/>
              <a:t> institucional da Rede Cegonha </a:t>
            </a:r>
            <a:endParaRPr lang="pt-BR" sz="2400" dirty="0" smtClean="0"/>
          </a:p>
          <a:p>
            <a:r>
              <a:rPr lang="pt-BR" sz="2400" u="sng" dirty="0"/>
              <a:t>Fala de abertura</a:t>
            </a:r>
            <a:r>
              <a:rPr lang="pt-BR" sz="2400" dirty="0"/>
              <a:t>  A Rede Cegonha na Atualidade em SC </a:t>
            </a:r>
            <a:r>
              <a:rPr lang="pt-BR" sz="2400" b="1" dirty="0"/>
              <a:t>Carmen </a:t>
            </a:r>
            <a:r>
              <a:rPr lang="pt-BR" sz="2400" b="1" dirty="0" err="1"/>
              <a:t>Delziovo</a:t>
            </a:r>
            <a:r>
              <a:rPr lang="pt-BR" sz="2400" b="1" dirty="0"/>
              <a:t>, </a:t>
            </a:r>
            <a:r>
              <a:rPr lang="pt-BR" sz="2400" dirty="0"/>
              <a:t>enfermeira,</a:t>
            </a:r>
            <a:r>
              <a:rPr lang="pt-BR" sz="2400" b="1" dirty="0"/>
              <a:t> Coordenadora Estadual da Rede Cegonha em SC. </a:t>
            </a:r>
            <a:endParaRPr lang="pt-BR" sz="2400" dirty="0"/>
          </a:p>
          <a:p>
            <a:r>
              <a:rPr lang="pt-BR" sz="2400" u="sng" dirty="0"/>
              <a:t>Mesa</a:t>
            </a:r>
            <a:r>
              <a:rPr lang="pt-BR" sz="2400" dirty="0"/>
              <a:t>: Avanços e Desafios do Pré Natal ao Parto na Rede Cegonha no Médio Vale do Itajaí</a:t>
            </a:r>
          </a:p>
          <a:p>
            <a:pPr lvl="0"/>
            <a:r>
              <a:rPr lang="pt-BR" sz="2400" dirty="0"/>
              <a:t>As iniciativas de ações educativas no pré-natal público e privado. </a:t>
            </a:r>
            <a:r>
              <a:rPr lang="pt-BR" sz="2400" b="1" dirty="0"/>
              <a:t>Maria Eduarda </a:t>
            </a:r>
            <a:r>
              <a:rPr lang="pt-BR" sz="2400" b="1" dirty="0" err="1"/>
              <a:t>Lapolli</a:t>
            </a:r>
            <a:r>
              <a:rPr lang="pt-BR" sz="2400" b="1" dirty="0"/>
              <a:t>, </a:t>
            </a:r>
            <a:r>
              <a:rPr lang="pt-BR" sz="2400" dirty="0" err="1"/>
              <a:t>doula</a:t>
            </a:r>
            <a:r>
              <a:rPr lang="pt-BR" sz="2400" dirty="0"/>
              <a:t>.</a:t>
            </a:r>
          </a:p>
          <a:p>
            <a:pPr lvl="0"/>
            <a:r>
              <a:rPr lang="pt-BR" sz="2400" dirty="0"/>
              <a:t>O plano de parto como instrumento de </a:t>
            </a:r>
            <a:r>
              <a:rPr lang="pt-BR" sz="2400" dirty="0" err="1"/>
              <a:t>empoderamento</a:t>
            </a:r>
            <a:r>
              <a:rPr lang="pt-BR" sz="2400" dirty="0"/>
              <a:t> das mulheres para o parto humanizado, sua construção no pré-natal. </a:t>
            </a:r>
            <a:r>
              <a:rPr lang="pt-BR" sz="2400" b="1" dirty="0" smtClean="0"/>
              <a:t>Gabriela Muller</a:t>
            </a:r>
            <a:r>
              <a:rPr lang="pt-BR" sz="2400" dirty="0" smtClean="0"/>
              <a:t>, </a:t>
            </a:r>
            <a:r>
              <a:rPr lang="pt-BR" sz="2400" dirty="0" err="1"/>
              <a:t>doula</a:t>
            </a:r>
            <a:r>
              <a:rPr lang="pt-BR" sz="2400" dirty="0"/>
              <a:t>.</a:t>
            </a:r>
            <a:r>
              <a:rPr lang="pt-BR" sz="2400" b="1" dirty="0"/>
              <a:t> </a:t>
            </a:r>
            <a:endParaRPr lang="pt-BR" sz="2400" dirty="0"/>
          </a:p>
          <a:p>
            <a:r>
              <a:rPr lang="pt-BR" sz="2400" dirty="0"/>
              <a:t>A Violência obstétrica e as ações de humanização do parto e nascimento. </a:t>
            </a:r>
            <a:r>
              <a:rPr lang="pt-BR" sz="2400" b="1" dirty="0"/>
              <a:t> Martha </a:t>
            </a:r>
            <a:r>
              <a:rPr lang="pt-BR" sz="2400" b="1" dirty="0" err="1"/>
              <a:t>Bachilli</a:t>
            </a:r>
            <a:r>
              <a:rPr lang="pt-BR" sz="2400" b="1" dirty="0"/>
              <a:t>, </a:t>
            </a:r>
            <a:r>
              <a:rPr lang="pt-BR" sz="2400" dirty="0"/>
              <a:t>médica obstetra</a:t>
            </a:r>
          </a:p>
        </p:txBody>
      </p:sp>
    </p:spTree>
    <p:extLst>
      <p:ext uri="{BB962C8B-B14F-4D97-AF65-F5344CB8AC3E}">
        <p14:creationId xmlns:p14="http://schemas.microsoft.com/office/powerpoint/2010/main" val="24253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y\Downloads\Forum Perinatal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" y="-32272"/>
            <a:ext cx="9127945" cy="68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/>
              <a:t>Palestra</a:t>
            </a:r>
            <a:r>
              <a:rPr lang="pt-BR" sz="2000" dirty="0"/>
              <a:t>: Saúde mental na gestação </a:t>
            </a:r>
            <a:r>
              <a:rPr lang="pt-BR" sz="2000" b="1" dirty="0" err="1"/>
              <a:t>Celener</a:t>
            </a:r>
            <a:r>
              <a:rPr lang="pt-BR" sz="2000" b="1" dirty="0"/>
              <a:t> Vieira Venturi </a:t>
            </a:r>
            <a:r>
              <a:rPr lang="pt-BR" sz="2000" b="1" dirty="0" err="1"/>
              <a:t>Kucher</a:t>
            </a:r>
            <a:r>
              <a:rPr lang="pt-BR" sz="2000" dirty="0"/>
              <a:t>, psicóloga. </a:t>
            </a:r>
            <a:endParaRPr lang="pt-BR" sz="2000" dirty="0" smtClean="0"/>
          </a:p>
          <a:p>
            <a:r>
              <a:rPr lang="pt-BR" sz="2000" dirty="0"/>
              <a:t>Experiências no Pré Natal: Humanização, defesa da vida na saúde. </a:t>
            </a:r>
          </a:p>
          <a:p>
            <a:pPr lvl="0"/>
            <a:r>
              <a:rPr lang="pt-BR" sz="2000" dirty="0"/>
              <a:t>Experiência de Blumenau atividades em atenção básica Enfermeira </a:t>
            </a:r>
            <a:r>
              <a:rPr lang="pt-BR" sz="2000" b="1" dirty="0"/>
              <a:t>Ivani </a:t>
            </a:r>
            <a:r>
              <a:rPr lang="pt-BR" sz="2000" b="1" dirty="0" err="1"/>
              <a:t>Roncato</a:t>
            </a:r>
            <a:r>
              <a:rPr lang="pt-BR" sz="2000" dirty="0"/>
              <a:t> e puérpera </a:t>
            </a:r>
            <a:r>
              <a:rPr lang="pt-BR" sz="2000" b="1" dirty="0"/>
              <a:t>Pamela Amorim</a:t>
            </a:r>
            <a:r>
              <a:rPr lang="pt-BR" sz="2000" dirty="0"/>
              <a:t> </a:t>
            </a:r>
          </a:p>
          <a:p>
            <a:pPr lvl="0"/>
            <a:r>
              <a:rPr lang="pt-BR" sz="2000" dirty="0"/>
              <a:t>Experiência do pré-natal em Apiúna mudanças e desafios no pré-natal na atenção básica </a:t>
            </a:r>
            <a:r>
              <a:rPr lang="pt-BR" sz="2000" b="1" dirty="0"/>
              <a:t>Raquel Maximiano</a:t>
            </a:r>
            <a:r>
              <a:rPr lang="pt-BR" sz="2000" dirty="0"/>
              <a:t> – técnica de enfermagem da saúde da mulher </a:t>
            </a:r>
            <a:r>
              <a:rPr lang="pt-BR" sz="2000" b="1" dirty="0"/>
              <a:t>Cristina </a:t>
            </a:r>
            <a:r>
              <a:rPr lang="pt-BR" sz="2000" b="1" dirty="0" err="1"/>
              <a:t>Graff</a:t>
            </a:r>
            <a:r>
              <a:rPr lang="pt-BR" sz="2000" b="1" dirty="0"/>
              <a:t> Carvalho </a:t>
            </a:r>
            <a:r>
              <a:rPr lang="pt-BR" sz="2000" dirty="0"/>
              <a:t>- enfermeira saúde da família </a:t>
            </a:r>
          </a:p>
          <a:p>
            <a:pPr lvl="0"/>
            <a:r>
              <a:rPr lang="pt-BR" sz="2000" dirty="0"/>
              <a:t>Convidados especiais: Experiência de Guaramirim </a:t>
            </a:r>
            <a:r>
              <a:rPr lang="pt-BR" sz="2000" b="1" dirty="0"/>
              <a:t> Juliana Espínola Nutricionista</a:t>
            </a:r>
            <a:r>
              <a:rPr lang="pt-BR" sz="2000" dirty="0"/>
              <a:t> e a </a:t>
            </a:r>
            <a:r>
              <a:rPr lang="pt-BR" sz="2000" b="1" dirty="0"/>
              <a:t>Bruna Dominguez Fonoaudióloga</a:t>
            </a:r>
            <a:r>
              <a:rPr lang="pt-BR" sz="2000" dirty="0"/>
              <a:t> representarão a equipe</a:t>
            </a:r>
          </a:p>
          <a:p>
            <a:r>
              <a:rPr lang="pt-BR" sz="2000" u="sng" dirty="0"/>
              <a:t>Roda de conversa</a:t>
            </a:r>
            <a:r>
              <a:rPr lang="pt-BR" sz="2000" dirty="0"/>
              <a:t>: A violência contra a mulher, formas de intervenção </a:t>
            </a:r>
            <a:r>
              <a:rPr lang="pt-BR" sz="2000" b="1" dirty="0"/>
              <a:t>Glória Lúcia de Paula</a:t>
            </a:r>
            <a:r>
              <a:rPr lang="pt-BR" sz="2000" dirty="0"/>
              <a:t>, psicóloga</a:t>
            </a:r>
            <a:r>
              <a:rPr lang="pt-BR" sz="2000" dirty="0" smtClean="0"/>
              <a:t>.</a:t>
            </a:r>
          </a:p>
          <a:p>
            <a:r>
              <a:rPr lang="pt-BR" sz="2000" u="sng" dirty="0"/>
              <a:t>Pesquisa de Campo</a:t>
            </a:r>
            <a:r>
              <a:rPr lang="pt-BR" sz="2000" dirty="0"/>
              <a:t>: A Gestação na Adolescência  </a:t>
            </a:r>
            <a:r>
              <a:rPr lang="pt-BR" sz="2000" b="1" dirty="0"/>
              <a:t>Liara </a:t>
            </a:r>
            <a:r>
              <a:rPr lang="pt-BR" sz="2000" b="1" dirty="0" err="1"/>
              <a:t>Mantau</a:t>
            </a:r>
            <a:r>
              <a:rPr lang="pt-BR" sz="2000" dirty="0"/>
              <a:t>, psicóloga</a:t>
            </a:r>
          </a:p>
          <a:p>
            <a:r>
              <a:rPr lang="pt-BR" sz="2000" u="sng" dirty="0"/>
              <a:t>Palestra</a:t>
            </a:r>
            <a:r>
              <a:rPr lang="pt-BR" sz="2000" dirty="0"/>
              <a:t>: (</a:t>
            </a:r>
            <a:r>
              <a:rPr lang="pt-BR" sz="2000" b="1" dirty="0"/>
              <a:t>por vídeo transmissão</a:t>
            </a:r>
            <a:r>
              <a:rPr lang="pt-BR" sz="2000" dirty="0"/>
              <a:t>) Utilização de Chás no Pré Natal </a:t>
            </a:r>
            <a:r>
              <a:rPr lang="pt-BR" sz="2000" b="1" dirty="0"/>
              <a:t>Gisele </a:t>
            </a:r>
            <a:r>
              <a:rPr lang="pt-BR" sz="2000" b="1" dirty="0" err="1"/>
              <a:t>Damian</a:t>
            </a:r>
            <a:r>
              <a:rPr lang="pt-BR" sz="2000" b="1" dirty="0"/>
              <a:t> </a:t>
            </a:r>
            <a:r>
              <a:rPr lang="pt-BR" sz="2000" b="1" dirty="0" err="1"/>
              <a:t>Antonio</a:t>
            </a:r>
            <a:r>
              <a:rPr lang="pt-BR" sz="2000" dirty="0"/>
              <a:t>, farmacêutica, especializada em terapias complementares, </a:t>
            </a:r>
            <a:r>
              <a:rPr lang="pt-BR" sz="2000" dirty="0" err="1" smtClean="0"/>
              <a:t>Telessaúde</a:t>
            </a:r>
            <a:endParaRPr lang="pt-BR" sz="2000" dirty="0" smtClean="0"/>
          </a:p>
          <a:p>
            <a:r>
              <a:rPr lang="pt-BR" sz="2000" u="sng" dirty="0"/>
              <a:t>Roda de conversa</a:t>
            </a:r>
            <a:r>
              <a:rPr lang="pt-BR" sz="2000" dirty="0"/>
              <a:t>: Humanização da assistência do Pré Natal ao Parto, que desafios temos? O que queremos? Condução da roda </a:t>
            </a:r>
            <a:r>
              <a:rPr lang="pt-BR" sz="2000" b="1" dirty="0"/>
              <a:t>Luciane D'Ávila</a:t>
            </a:r>
            <a:r>
              <a:rPr lang="pt-BR" sz="2000" dirty="0"/>
              <a:t> enfermeira </a:t>
            </a:r>
            <a:r>
              <a:rPr lang="pt-BR" sz="2000" dirty="0" err="1"/>
              <a:t>obstetriz</a:t>
            </a:r>
            <a:r>
              <a:rPr lang="pt-BR" sz="2000" dirty="0"/>
              <a:t> e</a:t>
            </a:r>
            <a:r>
              <a:rPr lang="pt-BR" sz="2000" b="1" dirty="0"/>
              <a:t>  Patrícia S C Silva </a:t>
            </a:r>
            <a:r>
              <a:rPr lang="pt-BR" sz="2000" dirty="0"/>
              <a:t>Coordenação Grupo Condutor da Rede Cegonha do Médio Vale do Itajaí  </a:t>
            </a:r>
          </a:p>
          <a:p>
            <a:r>
              <a:rPr lang="pt-BR" sz="2000" dirty="0"/>
              <a:t>Encerramento Carta aos gestores do Médio Vale do Fórum Perinatal da Rede </a:t>
            </a:r>
            <a:r>
              <a:rPr lang="pt-BR" sz="2000" dirty="0" smtClean="0"/>
              <a:t>Cegonha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1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ony\Downloads\Forum Perinatal experiência Apiu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19" y="0"/>
            <a:ext cx="9216019" cy="691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ementedeesperanca.files.wordpress.com/2010/09/construir-o-fut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15006"/>
            <a:ext cx="4318638" cy="22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34053" y="116632"/>
            <a:ext cx="241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Futuro?</a:t>
            </a:r>
            <a:endParaRPr lang="pt-B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9468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Protocolo de Parto</a:t>
            </a:r>
          </a:p>
          <a:p>
            <a:r>
              <a:rPr lang="pt-BR" dirty="0" smtClean="0"/>
              <a:t>Ampliação </a:t>
            </a:r>
            <a:r>
              <a:rPr lang="pt-BR" dirty="0"/>
              <a:t>da rede de maternidades </a:t>
            </a:r>
            <a:r>
              <a:rPr lang="pt-BR" dirty="0" smtClean="0"/>
              <a:t>integradas</a:t>
            </a:r>
          </a:p>
          <a:p>
            <a:r>
              <a:rPr lang="pt-BR" dirty="0" smtClean="0"/>
              <a:t>Seguir com o Fórum Perinatal</a:t>
            </a:r>
            <a:endParaRPr lang="pt-BR" dirty="0"/>
          </a:p>
          <a:p>
            <a:r>
              <a:rPr lang="pt-BR" dirty="0" smtClean="0"/>
              <a:t>Alteração </a:t>
            </a:r>
            <a:r>
              <a:rPr lang="pt-BR" dirty="0"/>
              <a:t>das estatísticas de mortalidade e de número de cesáreas, aumento do aleitamento materno, licença maternidade de 6 meses para todos os municípios da </a:t>
            </a:r>
            <a:r>
              <a:rPr lang="pt-BR" dirty="0" smtClean="0"/>
              <a:t>região</a:t>
            </a:r>
          </a:p>
          <a:p>
            <a:r>
              <a:rPr lang="pt-BR" dirty="0" smtClean="0"/>
              <a:t>Casa de Parto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0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Sony\Dropbox\Grupo Condutor da Rede Cegonha Médio Vale do Itajaí 2016\Reuniões Grupo Condutor RC Médio Vale 2016\Agosto 2016\Grupo Condutor Rede Cegonha 02 08 2016\IMG_7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5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38" y="2852936"/>
            <a:ext cx="4751169" cy="31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2" y="160073"/>
            <a:ext cx="5375273" cy="4709089"/>
          </a:xfrm>
          <a:prstGeom prst="roundRect">
            <a:avLst>
              <a:gd name="adj" fmla="val 38416"/>
            </a:avLst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36512" y="623905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            </a:t>
            </a:r>
            <a:r>
              <a:rPr lang="pt-BR" b="1" dirty="0" smtClean="0">
                <a:solidFill>
                  <a:srgbClr val="0070C0"/>
                </a:solidFill>
              </a:rPr>
              <a:t>Patrícia S </a:t>
            </a:r>
            <a:r>
              <a:rPr lang="pt-BR" b="1" dirty="0">
                <a:solidFill>
                  <a:srgbClr val="0070C0"/>
                </a:solidFill>
              </a:rPr>
              <a:t>C</a:t>
            </a:r>
            <a:r>
              <a:rPr lang="pt-BR" b="1" dirty="0" smtClean="0">
                <a:solidFill>
                  <a:srgbClr val="0070C0"/>
                </a:solidFill>
              </a:rPr>
              <a:t> Silva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Grupo Condutor da Rede Cegonha do Médio Vale do Itajaí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91491" y="5934670"/>
            <a:ext cx="303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Obrigada!</a:t>
            </a:r>
            <a:endParaRPr lang="pt-B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2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0716" y="13905"/>
            <a:ext cx="7110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 inicia-se o trabalho...</a:t>
            </a:r>
            <a:endParaRPr lang="pt-BR" sz="5400" b="1" cap="none" spc="100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32248"/>
            <a:ext cx="2776331" cy="407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44" y="2160240"/>
            <a:ext cx="4221088" cy="42210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99098" y="932527"/>
            <a:ext cx="81537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Reuniões mensais, calendário anual de encontros</a:t>
            </a:r>
          </a:p>
          <a:p>
            <a:pPr algn="ctr"/>
            <a:r>
              <a:rPr lang="pt-B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Coletivo de profissionais de diversas instâncias do SUS</a:t>
            </a:r>
          </a:p>
          <a:p>
            <a:pPr algn="ctr"/>
            <a:r>
              <a:rPr lang="pt-BR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 formações variadas</a:t>
            </a:r>
            <a:endParaRPr lang="pt-BR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9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548680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Debate inicial sobre as diretrizes da Rede Cegonha.</a:t>
            </a:r>
          </a:p>
          <a:p>
            <a:endParaRPr lang="pt-BR" sz="2400" dirty="0" smtClean="0"/>
          </a:p>
          <a:p>
            <a:r>
              <a:rPr lang="pt-BR" sz="2400" dirty="0" smtClean="0"/>
              <a:t>Construção do plano de trabalho do Grupo Condutor seguindo a ordem dos componentes da Rede Cegonha</a:t>
            </a:r>
          </a:p>
          <a:p>
            <a:endParaRPr lang="pt-BR" sz="2400" dirty="0" smtClean="0"/>
          </a:p>
          <a:p>
            <a:r>
              <a:rPr lang="pt-BR" sz="2400" dirty="0" smtClean="0"/>
              <a:t>Iniciando as ações focando no Pré Natal</a:t>
            </a:r>
          </a:p>
          <a:p>
            <a:endParaRPr lang="pt-BR" sz="2400" dirty="0"/>
          </a:p>
          <a:p>
            <a:r>
              <a:rPr lang="pt-BR" sz="2400" dirty="0" smtClean="0"/>
              <a:t>Identificação dos protocolos existentes nos municípios da região, reunião de materiais sobre o pré natal (cadernos do Ministério da Saúde)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67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1285" y="-310344"/>
            <a:ext cx="9144000" cy="6858000"/>
            <a:chOff x="1" y="0"/>
            <a:chExt cx="9144000" cy="685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144000" cy="681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>
            <a:xfrm>
              <a:off x="6588224" y="6237312"/>
              <a:ext cx="2448272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Retângulo 4"/>
          <p:cNvSpPr/>
          <p:nvPr/>
        </p:nvSpPr>
        <p:spPr>
          <a:xfrm>
            <a:off x="323528" y="2"/>
            <a:ext cx="792088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/>
              <a:t>PROTOCOLO DE ASSISTÊNCIA AO </a:t>
            </a:r>
            <a:r>
              <a:rPr lang="pt-BR" sz="2800" b="1" dirty="0" smtClean="0"/>
              <a:t>PRÉ-NATAL</a:t>
            </a:r>
            <a:endParaRPr lang="pt-BR" sz="2800" dirty="0"/>
          </a:p>
          <a:p>
            <a:pPr algn="ctr"/>
            <a:r>
              <a:rPr lang="pt-BR" sz="2800" b="1" dirty="0"/>
              <a:t>dos Municípios do Médio Vale do </a:t>
            </a:r>
            <a:r>
              <a:rPr lang="pt-BR" sz="2800" b="1" dirty="0" smtClean="0"/>
              <a:t>Itajaí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34592" y="2132856"/>
            <a:ext cx="4809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Equipe </a:t>
            </a:r>
            <a:r>
              <a:rPr lang="pt-BR" sz="2400" b="1" dirty="0" smtClean="0"/>
              <a:t>técnica/colaboradores</a:t>
            </a:r>
          </a:p>
          <a:p>
            <a:r>
              <a:rPr lang="pt-BR" sz="2400" dirty="0"/>
              <a:t>Aline </a:t>
            </a:r>
            <a:r>
              <a:rPr lang="pt-BR" sz="2400" dirty="0" err="1"/>
              <a:t>Deichmann</a:t>
            </a:r>
            <a:endParaRPr lang="pt-BR" sz="2400" dirty="0"/>
          </a:p>
          <a:p>
            <a:r>
              <a:rPr lang="pt-BR" sz="2400" dirty="0"/>
              <a:t>Arnaldo Munhoz</a:t>
            </a:r>
          </a:p>
          <a:p>
            <a:r>
              <a:rPr lang="pt-BR" sz="2400" dirty="0"/>
              <a:t>Elizabeth K. Souza</a:t>
            </a:r>
          </a:p>
          <a:p>
            <a:r>
              <a:rPr lang="pt-BR" sz="2400" dirty="0" err="1"/>
              <a:t>Joslaine</a:t>
            </a:r>
            <a:r>
              <a:rPr lang="pt-BR" sz="2400" dirty="0"/>
              <a:t> Rafaela </a:t>
            </a:r>
            <a:r>
              <a:rPr lang="pt-BR" sz="2400" dirty="0" err="1"/>
              <a:t>Menegazzo</a:t>
            </a:r>
            <a:endParaRPr lang="pt-BR" sz="2400" dirty="0"/>
          </a:p>
          <a:p>
            <a:r>
              <a:rPr lang="pt-BR" sz="2400" dirty="0"/>
              <a:t>Leila </a:t>
            </a:r>
            <a:r>
              <a:rPr lang="pt-BR" sz="2400" dirty="0" err="1"/>
              <a:t>Catiani</a:t>
            </a:r>
            <a:endParaRPr lang="pt-BR" sz="2400" dirty="0"/>
          </a:p>
          <a:p>
            <a:r>
              <a:rPr lang="pt-BR" sz="2400" dirty="0"/>
              <a:t>Luciana </a:t>
            </a:r>
            <a:r>
              <a:rPr lang="pt-BR" sz="2400" dirty="0" err="1"/>
              <a:t>Marconcini</a:t>
            </a:r>
            <a:endParaRPr lang="pt-BR" sz="2400" dirty="0"/>
          </a:p>
          <a:p>
            <a:r>
              <a:rPr lang="pt-BR" sz="2400" dirty="0"/>
              <a:t>Michele </a:t>
            </a:r>
            <a:r>
              <a:rPr lang="pt-BR" sz="2400" dirty="0" err="1"/>
              <a:t>Manzon</a:t>
            </a:r>
            <a:r>
              <a:rPr lang="pt-BR" sz="2400" dirty="0"/>
              <a:t> Coelho </a:t>
            </a:r>
            <a:r>
              <a:rPr lang="pt-BR" sz="2400" dirty="0" err="1"/>
              <a:t>Goedert</a:t>
            </a:r>
            <a:endParaRPr lang="pt-BR" sz="2400" dirty="0"/>
          </a:p>
          <a:p>
            <a:r>
              <a:rPr lang="pt-BR" sz="2400" dirty="0"/>
              <a:t>Patrícia de Souza Campos </a:t>
            </a:r>
            <a:r>
              <a:rPr lang="pt-BR" sz="2400" dirty="0" smtClean="0"/>
              <a:t>Silva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59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2" y="118559"/>
            <a:ext cx="7020170" cy="662088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72889" y="5373216"/>
            <a:ext cx="5711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Visita Técnica HSA</a:t>
            </a:r>
            <a:endParaRPr lang="pt-B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56176" y="62965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Fevereiro 2015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72888" y="5229200"/>
            <a:ext cx="5711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Visita Técnica HSA</a:t>
            </a:r>
            <a:endParaRPr lang="pt-B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631418"/>
            <a:ext cx="165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Fevereiro </a:t>
            </a:r>
            <a:r>
              <a:rPr lang="pt-BR" b="1" dirty="0" smtClean="0">
                <a:solidFill>
                  <a:schemeClr val="bg1"/>
                </a:solidFill>
              </a:rPr>
              <a:t>2015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41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546</Words>
  <Application>Microsoft Office PowerPoint</Application>
  <PresentationFormat>Apresentação na tela (4:3)</PresentationFormat>
  <Paragraphs>144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Grupo Condutor Rede Cegonha Médio Vale do Itajaí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Sony</cp:lastModifiedBy>
  <cp:revision>50</cp:revision>
  <dcterms:created xsi:type="dcterms:W3CDTF">2015-03-12T00:58:38Z</dcterms:created>
  <dcterms:modified xsi:type="dcterms:W3CDTF">2016-08-16T03:12:23Z</dcterms:modified>
</cp:coreProperties>
</file>